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4"/>
  </p:sldMasterIdLst>
  <p:sldIdLst>
    <p:sldId id="298" r:id="rId5"/>
    <p:sldId id="318" r:id="rId6"/>
    <p:sldId id="319" r:id="rId7"/>
    <p:sldId id="320" r:id="rId8"/>
    <p:sldId id="305" r:id="rId9"/>
    <p:sldId id="308" r:id="rId10"/>
    <p:sldId id="304" r:id="rId11"/>
    <p:sldId id="309" r:id="rId12"/>
    <p:sldId id="310" r:id="rId13"/>
    <p:sldId id="307" r:id="rId14"/>
    <p:sldId id="311" r:id="rId15"/>
    <p:sldId id="312" r:id="rId16"/>
    <p:sldId id="313" r:id="rId17"/>
    <p:sldId id="314" r:id="rId18"/>
    <p:sldId id="315" r:id="rId19"/>
    <p:sldId id="306" r:id="rId20"/>
    <p:sldId id="316" r:id="rId21"/>
    <p:sldId id="32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A6C23-BE1A-4F33-96E3-48C68C180BF1}" v="23" dt="2022-07-01T15:01:57.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rej Balan" userId="1a1d2871-ddc8-407f-950b-d3fff9b8c058" providerId="ADAL" clId="{72FA6C23-BE1A-4F33-96E3-48C68C180BF1}"/>
    <pc:docChg chg="undo redo custSel addSld delSld modSld">
      <pc:chgData name="Soorej Balan" userId="1a1d2871-ddc8-407f-950b-d3fff9b8c058" providerId="ADAL" clId="{72FA6C23-BE1A-4F33-96E3-48C68C180BF1}" dt="2022-07-01T14:54:45.543" v="3929" actId="1035"/>
      <pc:docMkLst>
        <pc:docMk/>
      </pc:docMkLst>
      <pc:sldChg chg="modSp mod">
        <pc:chgData name="Soorej Balan" userId="1a1d2871-ddc8-407f-950b-d3fff9b8c058" providerId="ADAL" clId="{72FA6C23-BE1A-4F33-96E3-48C68C180BF1}" dt="2022-07-01T14:47:33.076" v="3818"/>
        <pc:sldMkLst>
          <pc:docMk/>
          <pc:sldMk cId="193143965" sldId="298"/>
        </pc:sldMkLst>
        <pc:spChg chg="mod">
          <ac:chgData name="Soorej Balan" userId="1a1d2871-ddc8-407f-950b-d3fff9b8c058" providerId="ADAL" clId="{72FA6C23-BE1A-4F33-96E3-48C68C180BF1}" dt="2022-07-01T13:48:36.671" v="1720" actId="403"/>
          <ac:spMkLst>
            <pc:docMk/>
            <pc:sldMk cId="193143965" sldId="298"/>
            <ac:spMk id="3" creationId="{255E1F2F-E259-4EA8-9FFD-3A10AF541859}"/>
          </ac:spMkLst>
        </pc:spChg>
        <pc:picChg chg="mod">
          <ac:chgData name="Soorej Balan" userId="1a1d2871-ddc8-407f-950b-d3fff9b8c058" providerId="ADAL" clId="{72FA6C23-BE1A-4F33-96E3-48C68C180BF1}" dt="2022-07-01T14:47:33.076" v="3818"/>
          <ac:picMkLst>
            <pc:docMk/>
            <pc:sldMk cId="193143965" sldId="298"/>
            <ac:picMk id="4" creationId="{65810330-F0B5-43C9-BC34-094FFB5C0529}"/>
          </ac:picMkLst>
        </pc:picChg>
      </pc:sldChg>
      <pc:sldChg chg="modSp del mod">
        <pc:chgData name="Soorej Balan" userId="1a1d2871-ddc8-407f-950b-d3fff9b8c058" providerId="ADAL" clId="{72FA6C23-BE1A-4F33-96E3-48C68C180BF1}" dt="2022-07-01T14:38:14.270" v="3233" actId="47"/>
        <pc:sldMkLst>
          <pc:docMk/>
          <pc:sldMk cId="2414680902" sldId="301"/>
        </pc:sldMkLst>
        <pc:spChg chg="mod">
          <ac:chgData name="Soorej Balan" userId="1a1d2871-ddc8-407f-950b-d3fff9b8c058" providerId="ADAL" clId="{72FA6C23-BE1A-4F33-96E3-48C68C180BF1}" dt="2022-07-01T13:35:49.063" v="1656" actId="1076"/>
          <ac:spMkLst>
            <pc:docMk/>
            <pc:sldMk cId="2414680902" sldId="301"/>
            <ac:spMk id="2" creationId="{EE966301-5089-466E-335C-0EAC6D0B9E29}"/>
          </ac:spMkLst>
        </pc:spChg>
        <pc:spChg chg="mod">
          <ac:chgData name="Soorej Balan" userId="1a1d2871-ddc8-407f-950b-d3fff9b8c058" providerId="ADAL" clId="{72FA6C23-BE1A-4F33-96E3-48C68C180BF1}" dt="2022-06-29T09:02:13.498" v="423" actId="20577"/>
          <ac:spMkLst>
            <pc:docMk/>
            <pc:sldMk cId="2414680902" sldId="301"/>
            <ac:spMk id="3" creationId="{EF425D89-4F92-F056-7825-1C609FEC0B9A}"/>
          </ac:spMkLst>
        </pc:spChg>
      </pc:sldChg>
      <pc:sldChg chg="modSp mod">
        <pc:chgData name="Soorej Balan" userId="1a1d2871-ddc8-407f-950b-d3fff9b8c058" providerId="ADAL" clId="{72FA6C23-BE1A-4F33-96E3-48C68C180BF1}" dt="2022-06-29T09:08:20.721" v="424" actId="14100"/>
        <pc:sldMkLst>
          <pc:docMk/>
          <pc:sldMk cId="3053977079" sldId="302"/>
        </pc:sldMkLst>
        <pc:spChg chg="mod">
          <ac:chgData name="Soorej Balan" userId="1a1d2871-ddc8-407f-950b-d3fff9b8c058" providerId="ADAL" clId="{72FA6C23-BE1A-4F33-96E3-48C68C180BF1}" dt="2022-06-29T09:08:20.721" v="424" actId="14100"/>
          <ac:spMkLst>
            <pc:docMk/>
            <pc:sldMk cId="3053977079" sldId="302"/>
            <ac:spMk id="3" creationId="{EF425D89-4F92-F056-7825-1C609FEC0B9A}"/>
          </ac:spMkLst>
        </pc:spChg>
      </pc:sldChg>
      <pc:sldChg chg="modSp mod">
        <pc:chgData name="Soorej Balan" userId="1a1d2871-ddc8-407f-950b-d3fff9b8c058" providerId="ADAL" clId="{72FA6C23-BE1A-4F33-96E3-48C68C180BF1}" dt="2022-07-01T14:54:36.741" v="3925" actId="1035"/>
        <pc:sldMkLst>
          <pc:docMk/>
          <pc:sldMk cId="4141332112" sldId="304"/>
        </pc:sldMkLst>
        <pc:spChg chg="mod">
          <ac:chgData name="Soorej Balan" userId="1a1d2871-ddc8-407f-950b-d3fff9b8c058" providerId="ADAL" clId="{72FA6C23-BE1A-4F33-96E3-48C68C180BF1}" dt="2022-07-01T14:54:36.741" v="3925" actId="1035"/>
          <ac:spMkLst>
            <pc:docMk/>
            <pc:sldMk cId="4141332112" sldId="304"/>
            <ac:spMk id="2" creationId="{EE966301-5089-466E-335C-0EAC6D0B9E29}"/>
          </ac:spMkLst>
        </pc:spChg>
        <pc:spChg chg="mod">
          <ac:chgData name="Soorej Balan" userId="1a1d2871-ddc8-407f-950b-d3fff9b8c058" providerId="ADAL" clId="{72FA6C23-BE1A-4F33-96E3-48C68C180BF1}" dt="2022-07-01T13:40:13.239" v="1674" actId="1076"/>
          <ac:spMkLst>
            <pc:docMk/>
            <pc:sldMk cId="4141332112" sldId="304"/>
            <ac:spMk id="6" creationId="{E7E7FEA4-63E5-86E0-6C8C-C066315D1D76}"/>
          </ac:spMkLst>
        </pc:spChg>
      </pc:sldChg>
      <pc:sldChg chg="modSp mod">
        <pc:chgData name="Soorej Balan" userId="1a1d2871-ddc8-407f-950b-d3fff9b8c058" providerId="ADAL" clId="{72FA6C23-BE1A-4F33-96E3-48C68C180BF1}" dt="2022-07-01T13:36:52.094" v="1660" actId="207"/>
        <pc:sldMkLst>
          <pc:docMk/>
          <pc:sldMk cId="1103549616" sldId="305"/>
        </pc:sldMkLst>
        <pc:spChg chg="mod">
          <ac:chgData name="Soorej Balan" userId="1a1d2871-ddc8-407f-950b-d3fff9b8c058" providerId="ADAL" clId="{72FA6C23-BE1A-4F33-96E3-48C68C180BF1}" dt="2022-07-01T13:36:52.094" v="1660" actId="207"/>
          <ac:spMkLst>
            <pc:docMk/>
            <pc:sldMk cId="1103549616" sldId="305"/>
            <ac:spMk id="2" creationId="{EE966301-5089-466E-335C-0EAC6D0B9E29}"/>
          </ac:spMkLst>
        </pc:spChg>
      </pc:sldChg>
      <pc:sldChg chg="modSp mod">
        <pc:chgData name="Soorej Balan" userId="1a1d2871-ddc8-407f-950b-d3fff9b8c058" providerId="ADAL" clId="{72FA6C23-BE1A-4F33-96E3-48C68C180BF1}" dt="2022-07-01T13:44:29.734" v="1698" actId="207"/>
        <pc:sldMkLst>
          <pc:docMk/>
          <pc:sldMk cId="2220623728" sldId="306"/>
        </pc:sldMkLst>
        <pc:spChg chg="mod">
          <ac:chgData name="Soorej Balan" userId="1a1d2871-ddc8-407f-950b-d3fff9b8c058" providerId="ADAL" clId="{72FA6C23-BE1A-4F33-96E3-48C68C180BF1}" dt="2022-07-01T13:44:29.734" v="1698" actId="207"/>
          <ac:spMkLst>
            <pc:docMk/>
            <pc:sldMk cId="2220623728" sldId="306"/>
            <ac:spMk id="2" creationId="{EE966301-5089-466E-335C-0EAC6D0B9E29}"/>
          </ac:spMkLst>
        </pc:spChg>
        <pc:spChg chg="mod">
          <ac:chgData name="Soorej Balan" userId="1a1d2871-ddc8-407f-950b-d3fff9b8c058" providerId="ADAL" clId="{72FA6C23-BE1A-4F33-96E3-48C68C180BF1}" dt="2022-07-01T13:19:01.122" v="1209" actId="20577"/>
          <ac:spMkLst>
            <pc:docMk/>
            <pc:sldMk cId="2220623728" sldId="306"/>
            <ac:spMk id="3" creationId="{EF425D89-4F92-F056-7825-1C609FEC0B9A}"/>
          </ac:spMkLst>
        </pc:spChg>
      </pc:sldChg>
      <pc:sldChg chg="modSp mod">
        <pc:chgData name="Soorej Balan" userId="1a1d2871-ddc8-407f-950b-d3fff9b8c058" providerId="ADAL" clId="{72FA6C23-BE1A-4F33-96E3-48C68C180BF1}" dt="2022-07-01T13:41:27.765" v="1684" actId="20577"/>
        <pc:sldMkLst>
          <pc:docMk/>
          <pc:sldMk cId="311938505" sldId="307"/>
        </pc:sldMkLst>
        <pc:spChg chg="mod">
          <ac:chgData name="Soorej Balan" userId="1a1d2871-ddc8-407f-950b-d3fff9b8c058" providerId="ADAL" clId="{72FA6C23-BE1A-4F33-96E3-48C68C180BF1}" dt="2022-07-01T13:41:07.233" v="1683" actId="207"/>
          <ac:spMkLst>
            <pc:docMk/>
            <pc:sldMk cId="311938505" sldId="307"/>
            <ac:spMk id="2" creationId="{EE966301-5089-466E-335C-0EAC6D0B9E29}"/>
          </ac:spMkLst>
        </pc:spChg>
        <pc:spChg chg="mod">
          <ac:chgData name="Soorej Balan" userId="1a1d2871-ddc8-407f-950b-d3fff9b8c058" providerId="ADAL" clId="{72FA6C23-BE1A-4F33-96E3-48C68C180BF1}" dt="2022-07-01T13:41:27.765" v="1684" actId="20577"/>
          <ac:spMkLst>
            <pc:docMk/>
            <pc:sldMk cId="311938505" sldId="307"/>
            <ac:spMk id="3" creationId="{EF425D89-4F92-F056-7825-1C609FEC0B9A}"/>
          </ac:spMkLst>
        </pc:spChg>
      </pc:sldChg>
      <pc:sldChg chg="modSp mod">
        <pc:chgData name="Soorej Balan" userId="1a1d2871-ddc8-407f-950b-d3fff9b8c058" providerId="ADAL" clId="{72FA6C23-BE1A-4F33-96E3-48C68C180BF1}" dt="2022-07-01T13:39:26.646" v="1672" actId="207"/>
        <pc:sldMkLst>
          <pc:docMk/>
          <pc:sldMk cId="893709980" sldId="308"/>
        </pc:sldMkLst>
        <pc:spChg chg="mod">
          <ac:chgData name="Soorej Balan" userId="1a1d2871-ddc8-407f-950b-d3fff9b8c058" providerId="ADAL" clId="{72FA6C23-BE1A-4F33-96E3-48C68C180BF1}" dt="2022-07-01T13:39:26.646" v="1672" actId="207"/>
          <ac:spMkLst>
            <pc:docMk/>
            <pc:sldMk cId="893709980" sldId="308"/>
            <ac:spMk id="2" creationId="{EE966301-5089-466E-335C-0EAC6D0B9E29}"/>
          </ac:spMkLst>
        </pc:spChg>
        <pc:spChg chg="mod">
          <ac:chgData name="Soorej Balan" userId="1a1d2871-ddc8-407f-950b-d3fff9b8c058" providerId="ADAL" clId="{72FA6C23-BE1A-4F33-96E3-48C68C180BF1}" dt="2022-07-01T13:37:21.604" v="1661" actId="114"/>
          <ac:spMkLst>
            <pc:docMk/>
            <pc:sldMk cId="893709980" sldId="308"/>
            <ac:spMk id="3" creationId="{EF425D89-4F92-F056-7825-1C609FEC0B9A}"/>
          </ac:spMkLst>
        </pc:spChg>
        <pc:spChg chg="mod">
          <ac:chgData name="Soorej Balan" userId="1a1d2871-ddc8-407f-950b-d3fff9b8c058" providerId="ADAL" clId="{72FA6C23-BE1A-4F33-96E3-48C68C180BF1}" dt="2022-07-01T13:37:42.040" v="1664" actId="1076"/>
          <ac:spMkLst>
            <pc:docMk/>
            <pc:sldMk cId="893709980" sldId="308"/>
            <ac:spMk id="8" creationId="{4E2A862A-2359-1CEA-A3A0-88DF88ADA0C4}"/>
          </ac:spMkLst>
        </pc:spChg>
      </pc:sldChg>
      <pc:sldChg chg="modSp mod modAnim">
        <pc:chgData name="Soorej Balan" userId="1a1d2871-ddc8-407f-950b-d3fff9b8c058" providerId="ADAL" clId="{72FA6C23-BE1A-4F33-96E3-48C68C180BF1}" dt="2022-07-01T14:54:45.543" v="3929" actId="1035"/>
        <pc:sldMkLst>
          <pc:docMk/>
          <pc:sldMk cId="2638101929" sldId="309"/>
        </pc:sldMkLst>
        <pc:spChg chg="mod">
          <ac:chgData name="Soorej Balan" userId="1a1d2871-ddc8-407f-950b-d3fff9b8c058" providerId="ADAL" clId="{72FA6C23-BE1A-4F33-96E3-48C68C180BF1}" dt="2022-07-01T14:54:45.543" v="3929" actId="1035"/>
          <ac:spMkLst>
            <pc:docMk/>
            <pc:sldMk cId="2638101929" sldId="309"/>
            <ac:spMk id="2" creationId="{EE966301-5089-466E-335C-0EAC6D0B9E29}"/>
          </ac:spMkLst>
        </pc:spChg>
      </pc:sldChg>
      <pc:sldChg chg="modSp mod">
        <pc:chgData name="Soorej Balan" userId="1a1d2871-ddc8-407f-950b-d3fff9b8c058" providerId="ADAL" clId="{72FA6C23-BE1A-4F33-96E3-48C68C180BF1}" dt="2022-07-01T13:40:50.716" v="1680" actId="207"/>
        <pc:sldMkLst>
          <pc:docMk/>
          <pc:sldMk cId="3025277285" sldId="310"/>
        </pc:sldMkLst>
        <pc:spChg chg="mod">
          <ac:chgData name="Soorej Balan" userId="1a1d2871-ddc8-407f-950b-d3fff9b8c058" providerId="ADAL" clId="{72FA6C23-BE1A-4F33-96E3-48C68C180BF1}" dt="2022-07-01T13:40:50.716" v="1680" actId="207"/>
          <ac:spMkLst>
            <pc:docMk/>
            <pc:sldMk cId="3025277285" sldId="310"/>
            <ac:spMk id="2" creationId="{EE966301-5089-466E-335C-0EAC6D0B9E29}"/>
          </ac:spMkLst>
        </pc:spChg>
      </pc:sldChg>
      <pc:sldChg chg="modSp mod">
        <pc:chgData name="Soorej Balan" userId="1a1d2871-ddc8-407f-950b-d3fff9b8c058" providerId="ADAL" clId="{72FA6C23-BE1A-4F33-96E3-48C68C180BF1}" dt="2022-07-01T14:04:40.875" v="1779" actId="20577"/>
        <pc:sldMkLst>
          <pc:docMk/>
          <pc:sldMk cId="4005256633" sldId="311"/>
        </pc:sldMkLst>
        <pc:spChg chg="mod">
          <ac:chgData name="Soorej Balan" userId="1a1d2871-ddc8-407f-950b-d3fff9b8c058" providerId="ADAL" clId="{72FA6C23-BE1A-4F33-96E3-48C68C180BF1}" dt="2022-07-01T13:41:47.553" v="1686" actId="207"/>
          <ac:spMkLst>
            <pc:docMk/>
            <pc:sldMk cId="4005256633" sldId="311"/>
            <ac:spMk id="2" creationId="{EE966301-5089-466E-335C-0EAC6D0B9E29}"/>
          </ac:spMkLst>
        </pc:spChg>
        <pc:spChg chg="mod">
          <ac:chgData name="Soorej Balan" userId="1a1d2871-ddc8-407f-950b-d3fff9b8c058" providerId="ADAL" clId="{72FA6C23-BE1A-4F33-96E3-48C68C180BF1}" dt="2022-07-01T14:04:40.875" v="1779" actId="20577"/>
          <ac:spMkLst>
            <pc:docMk/>
            <pc:sldMk cId="4005256633" sldId="311"/>
            <ac:spMk id="3" creationId="{EF425D89-4F92-F056-7825-1C609FEC0B9A}"/>
          </ac:spMkLst>
        </pc:spChg>
      </pc:sldChg>
      <pc:sldChg chg="modSp mod">
        <pc:chgData name="Soorej Balan" userId="1a1d2871-ddc8-407f-950b-d3fff9b8c058" providerId="ADAL" clId="{72FA6C23-BE1A-4F33-96E3-48C68C180BF1}" dt="2022-07-01T13:47:02.880" v="1706" actId="1076"/>
        <pc:sldMkLst>
          <pc:docMk/>
          <pc:sldMk cId="1844560118" sldId="312"/>
        </pc:sldMkLst>
        <pc:spChg chg="mod">
          <ac:chgData name="Soorej Balan" userId="1a1d2871-ddc8-407f-950b-d3fff9b8c058" providerId="ADAL" clId="{72FA6C23-BE1A-4F33-96E3-48C68C180BF1}" dt="2022-07-01T13:42:03.490" v="1688" actId="207"/>
          <ac:spMkLst>
            <pc:docMk/>
            <pc:sldMk cId="1844560118" sldId="312"/>
            <ac:spMk id="2" creationId="{EE966301-5089-466E-335C-0EAC6D0B9E29}"/>
          </ac:spMkLst>
        </pc:spChg>
        <pc:spChg chg="mod">
          <ac:chgData name="Soorej Balan" userId="1a1d2871-ddc8-407f-950b-d3fff9b8c058" providerId="ADAL" clId="{72FA6C23-BE1A-4F33-96E3-48C68C180BF1}" dt="2022-07-01T13:46:56.402" v="1705" actId="1076"/>
          <ac:spMkLst>
            <pc:docMk/>
            <pc:sldMk cId="1844560118" sldId="312"/>
            <ac:spMk id="10" creationId="{2F3E3D9C-A37A-C696-8C63-2EE78830D928}"/>
          </ac:spMkLst>
        </pc:spChg>
        <pc:spChg chg="mod">
          <ac:chgData name="Soorej Balan" userId="1a1d2871-ddc8-407f-950b-d3fff9b8c058" providerId="ADAL" clId="{72FA6C23-BE1A-4F33-96E3-48C68C180BF1}" dt="2022-07-01T13:47:02.880" v="1706" actId="1076"/>
          <ac:spMkLst>
            <pc:docMk/>
            <pc:sldMk cId="1844560118" sldId="312"/>
            <ac:spMk id="11" creationId="{331F6A79-E2D8-6A24-2822-486ED72E6BEB}"/>
          </ac:spMkLst>
        </pc:spChg>
      </pc:sldChg>
      <pc:sldChg chg="modSp mod">
        <pc:chgData name="Soorej Balan" userId="1a1d2871-ddc8-407f-950b-d3fff9b8c058" providerId="ADAL" clId="{72FA6C23-BE1A-4F33-96E3-48C68C180BF1}" dt="2022-07-01T13:47:23.365" v="1709" actId="114"/>
        <pc:sldMkLst>
          <pc:docMk/>
          <pc:sldMk cId="1990354310" sldId="313"/>
        </pc:sldMkLst>
        <pc:spChg chg="mod">
          <ac:chgData name="Soorej Balan" userId="1a1d2871-ddc8-407f-950b-d3fff9b8c058" providerId="ADAL" clId="{72FA6C23-BE1A-4F33-96E3-48C68C180BF1}" dt="2022-07-01T13:42:19.710" v="1691" actId="207"/>
          <ac:spMkLst>
            <pc:docMk/>
            <pc:sldMk cId="1990354310" sldId="313"/>
            <ac:spMk id="2" creationId="{EE966301-5089-466E-335C-0EAC6D0B9E29}"/>
          </ac:spMkLst>
        </pc:spChg>
        <pc:spChg chg="mod">
          <ac:chgData name="Soorej Balan" userId="1a1d2871-ddc8-407f-950b-d3fff9b8c058" providerId="ADAL" clId="{72FA6C23-BE1A-4F33-96E3-48C68C180BF1}" dt="2022-07-01T13:47:19.437" v="1708" actId="1076"/>
          <ac:spMkLst>
            <pc:docMk/>
            <pc:sldMk cId="1990354310" sldId="313"/>
            <ac:spMk id="10" creationId="{2F3E3D9C-A37A-C696-8C63-2EE78830D928}"/>
          </ac:spMkLst>
        </pc:spChg>
        <pc:spChg chg="mod">
          <ac:chgData name="Soorej Balan" userId="1a1d2871-ddc8-407f-950b-d3fff9b8c058" providerId="ADAL" clId="{72FA6C23-BE1A-4F33-96E3-48C68C180BF1}" dt="2022-07-01T13:47:23.365" v="1709" actId="114"/>
          <ac:spMkLst>
            <pc:docMk/>
            <pc:sldMk cId="1990354310" sldId="313"/>
            <ac:spMk id="11" creationId="{331F6A79-E2D8-6A24-2822-486ED72E6BEB}"/>
          </ac:spMkLst>
        </pc:spChg>
      </pc:sldChg>
      <pc:sldChg chg="modSp mod">
        <pc:chgData name="Soorej Balan" userId="1a1d2871-ddc8-407f-950b-d3fff9b8c058" providerId="ADAL" clId="{72FA6C23-BE1A-4F33-96E3-48C68C180BF1}" dt="2022-07-01T13:47:45.796" v="1711" actId="1076"/>
        <pc:sldMkLst>
          <pc:docMk/>
          <pc:sldMk cId="2392204881" sldId="314"/>
        </pc:sldMkLst>
        <pc:spChg chg="mod">
          <ac:chgData name="Soorej Balan" userId="1a1d2871-ddc8-407f-950b-d3fff9b8c058" providerId="ADAL" clId="{72FA6C23-BE1A-4F33-96E3-48C68C180BF1}" dt="2022-07-01T13:44:04.763" v="1693" actId="207"/>
          <ac:spMkLst>
            <pc:docMk/>
            <pc:sldMk cId="2392204881" sldId="314"/>
            <ac:spMk id="2" creationId="{EE966301-5089-466E-335C-0EAC6D0B9E29}"/>
          </ac:spMkLst>
        </pc:spChg>
        <pc:spChg chg="mod">
          <ac:chgData name="Soorej Balan" userId="1a1d2871-ddc8-407f-950b-d3fff9b8c058" providerId="ADAL" clId="{72FA6C23-BE1A-4F33-96E3-48C68C180BF1}" dt="2022-07-01T13:47:45.796" v="1711" actId="1076"/>
          <ac:spMkLst>
            <pc:docMk/>
            <pc:sldMk cId="2392204881" sldId="314"/>
            <ac:spMk id="11" creationId="{331F6A79-E2D8-6A24-2822-486ED72E6BEB}"/>
          </ac:spMkLst>
        </pc:spChg>
      </pc:sldChg>
      <pc:sldChg chg="modSp mod">
        <pc:chgData name="Soorej Balan" userId="1a1d2871-ddc8-407f-950b-d3fff9b8c058" providerId="ADAL" clId="{72FA6C23-BE1A-4F33-96E3-48C68C180BF1}" dt="2022-07-01T13:48:03.514" v="1712" actId="1076"/>
        <pc:sldMkLst>
          <pc:docMk/>
          <pc:sldMk cId="317526132" sldId="315"/>
        </pc:sldMkLst>
        <pc:spChg chg="mod">
          <ac:chgData name="Soorej Balan" userId="1a1d2871-ddc8-407f-950b-d3fff9b8c058" providerId="ADAL" clId="{72FA6C23-BE1A-4F33-96E3-48C68C180BF1}" dt="2022-07-01T13:44:15.151" v="1695" actId="207"/>
          <ac:spMkLst>
            <pc:docMk/>
            <pc:sldMk cId="317526132" sldId="315"/>
            <ac:spMk id="2" creationId="{EE966301-5089-466E-335C-0EAC6D0B9E29}"/>
          </ac:spMkLst>
        </pc:spChg>
        <pc:spChg chg="mod">
          <ac:chgData name="Soorej Balan" userId="1a1d2871-ddc8-407f-950b-d3fff9b8c058" providerId="ADAL" clId="{72FA6C23-BE1A-4F33-96E3-48C68C180BF1}" dt="2022-07-01T13:48:03.514" v="1712" actId="1076"/>
          <ac:spMkLst>
            <pc:docMk/>
            <pc:sldMk cId="317526132" sldId="315"/>
            <ac:spMk id="14" creationId="{10743CA1-9BC9-4AD1-BB1B-6AE14DD79426}"/>
          </ac:spMkLst>
        </pc:spChg>
        <pc:picChg chg="mod">
          <ac:chgData name="Soorej Balan" userId="1a1d2871-ddc8-407f-950b-d3fff9b8c058" providerId="ADAL" clId="{72FA6C23-BE1A-4F33-96E3-48C68C180BF1}" dt="2022-07-01T13:07:03.059" v="453" actId="1035"/>
          <ac:picMkLst>
            <pc:docMk/>
            <pc:sldMk cId="317526132" sldId="315"/>
            <ac:picMk id="5" creationId="{2A2F6E0E-2884-FB8B-FA25-D62CAAF31422}"/>
          </ac:picMkLst>
        </pc:picChg>
        <pc:picChg chg="mod">
          <ac:chgData name="Soorej Balan" userId="1a1d2871-ddc8-407f-950b-d3fff9b8c058" providerId="ADAL" clId="{72FA6C23-BE1A-4F33-96E3-48C68C180BF1}" dt="2022-07-01T13:07:07.489" v="466" actId="1036"/>
          <ac:picMkLst>
            <pc:docMk/>
            <pc:sldMk cId="317526132" sldId="315"/>
            <ac:picMk id="8" creationId="{0326C2CB-8850-D68B-EBFD-E589A8FD42EA}"/>
          </ac:picMkLst>
        </pc:picChg>
      </pc:sldChg>
      <pc:sldChg chg="modSp add mod">
        <pc:chgData name="Soorej Balan" userId="1a1d2871-ddc8-407f-950b-d3fff9b8c058" providerId="ADAL" clId="{72FA6C23-BE1A-4F33-96E3-48C68C180BF1}" dt="2022-07-01T13:44:40.666" v="1700" actId="207"/>
        <pc:sldMkLst>
          <pc:docMk/>
          <pc:sldMk cId="2672709346" sldId="316"/>
        </pc:sldMkLst>
        <pc:spChg chg="mod">
          <ac:chgData name="Soorej Balan" userId="1a1d2871-ddc8-407f-950b-d3fff9b8c058" providerId="ADAL" clId="{72FA6C23-BE1A-4F33-96E3-48C68C180BF1}" dt="2022-07-01T13:44:40.666" v="1700" actId="207"/>
          <ac:spMkLst>
            <pc:docMk/>
            <pc:sldMk cId="2672709346" sldId="316"/>
            <ac:spMk id="2" creationId="{EE966301-5089-466E-335C-0EAC6D0B9E29}"/>
          </ac:spMkLst>
        </pc:spChg>
        <pc:spChg chg="mod">
          <ac:chgData name="Soorej Balan" userId="1a1d2871-ddc8-407f-950b-d3fff9b8c058" providerId="ADAL" clId="{72FA6C23-BE1A-4F33-96E3-48C68C180BF1}" dt="2022-07-01T13:23:09.655" v="1318" actId="33524"/>
          <ac:spMkLst>
            <pc:docMk/>
            <pc:sldMk cId="2672709346" sldId="316"/>
            <ac:spMk id="3" creationId="{EF425D89-4F92-F056-7825-1C609FEC0B9A}"/>
          </ac:spMkLst>
        </pc:spChg>
      </pc:sldChg>
      <pc:sldChg chg="modSp add del mod">
        <pc:chgData name="Soorej Balan" userId="1a1d2871-ddc8-407f-950b-d3fff9b8c058" providerId="ADAL" clId="{72FA6C23-BE1A-4F33-96E3-48C68C180BF1}" dt="2022-07-01T14:07:50.659" v="1793" actId="47"/>
        <pc:sldMkLst>
          <pc:docMk/>
          <pc:sldMk cId="3184920195" sldId="317"/>
        </pc:sldMkLst>
        <pc:spChg chg="mod">
          <ac:chgData name="Soorej Balan" userId="1a1d2871-ddc8-407f-950b-d3fff9b8c058" providerId="ADAL" clId="{72FA6C23-BE1A-4F33-96E3-48C68C180BF1}" dt="2022-07-01T14:06:05.364" v="1781" actId="20577"/>
          <ac:spMkLst>
            <pc:docMk/>
            <pc:sldMk cId="3184920195" sldId="317"/>
            <ac:spMk id="3" creationId="{EF425D89-4F92-F056-7825-1C609FEC0B9A}"/>
          </ac:spMkLst>
        </pc:spChg>
      </pc:sldChg>
      <pc:sldChg chg="modSp add mod">
        <pc:chgData name="Soorej Balan" userId="1a1d2871-ddc8-407f-950b-d3fff9b8c058" providerId="ADAL" clId="{72FA6C23-BE1A-4F33-96E3-48C68C180BF1}" dt="2022-07-01T14:54:07.837" v="3894" actId="1036"/>
        <pc:sldMkLst>
          <pc:docMk/>
          <pc:sldMk cId="411087408" sldId="318"/>
        </pc:sldMkLst>
        <pc:spChg chg="mod">
          <ac:chgData name="Soorej Balan" userId="1a1d2871-ddc8-407f-950b-d3fff9b8c058" providerId="ADAL" clId="{72FA6C23-BE1A-4F33-96E3-48C68C180BF1}" dt="2022-07-01T14:54:07.837" v="3894" actId="1036"/>
          <ac:spMkLst>
            <pc:docMk/>
            <pc:sldMk cId="411087408" sldId="318"/>
            <ac:spMk id="2" creationId="{EE966301-5089-466E-335C-0EAC6D0B9E29}"/>
          </ac:spMkLst>
        </pc:spChg>
        <pc:spChg chg="mod">
          <ac:chgData name="Soorej Balan" userId="1a1d2871-ddc8-407f-950b-d3fff9b8c058" providerId="ADAL" clId="{72FA6C23-BE1A-4F33-96E3-48C68C180BF1}" dt="2022-07-01T14:09:32.307" v="1830" actId="115"/>
          <ac:spMkLst>
            <pc:docMk/>
            <pc:sldMk cId="411087408" sldId="318"/>
            <ac:spMk id="3" creationId="{EF425D89-4F92-F056-7825-1C609FEC0B9A}"/>
          </ac:spMkLst>
        </pc:spChg>
      </pc:sldChg>
      <pc:sldChg chg="modSp add mod">
        <pc:chgData name="Soorej Balan" userId="1a1d2871-ddc8-407f-950b-d3fff9b8c058" providerId="ADAL" clId="{72FA6C23-BE1A-4F33-96E3-48C68C180BF1}" dt="2022-07-01T14:54:17.136" v="3906" actId="1036"/>
        <pc:sldMkLst>
          <pc:docMk/>
          <pc:sldMk cId="2907820393" sldId="319"/>
        </pc:sldMkLst>
        <pc:spChg chg="mod">
          <ac:chgData name="Soorej Balan" userId="1a1d2871-ddc8-407f-950b-d3fff9b8c058" providerId="ADAL" clId="{72FA6C23-BE1A-4F33-96E3-48C68C180BF1}" dt="2022-07-01T14:54:17.136" v="3906" actId="1036"/>
          <ac:spMkLst>
            <pc:docMk/>
            <pc:sldMk cId="2907820393" sldId="319"/>
            <ac:spMk id="2" creationId="{EE966301-5089-466E-335C-0EAC6D0B9E29}"/>
          </ac:spMkLst>
        </pc:spChg>
        <pc:spChg chg="mod">
          <ac:chgData name="Soorej Balan" userId="1a1d2871-ddc8-407f-950b-d3fff9b8c058" providerId="ADAL" clId="{72FA6C23-BE1A-4F33-96E3-48C68C180BF1}" dt="2022-07-01T14:42:43.495" v="3493" actId="20577"/>
          <ac:spMkLst>
            <pc:docMk/>
            <pc:sldMk cId="2907820393" sldId="319"/>
            <ac:spMk id="3" creationId="{EF425D89-4F92-F056-7825-1C609FEC0B9A}"/>
          </ac:spMkLst>
        </pc:spChg>
      </pc:sldChg>
      <pc:sldChg chg="modSp add mod">
        <pc:chgData name="Soorej Balan" userId="1a1d2871-ddc8-407f-950b-d3fff9b8c058" providerId="ADAL" clId="{72FA6C23-BE1A-4F33-96E3-48C68C180BF1}" dt="2022-07-01T14:54:25.431" v="3919" actId="1036"/>
        <pc:sldMkLst>
          <pc:docMk/>
          <pc:sldMk cId="1587354805" sldId="320"/>
        </pc:sldMkLst>
        <pc:spChg chg="mod">
          <ac:chgData name="Soorej Balan" userId="1a1d2871-ddc8-407f-950b-d3fff9b8c058" providerId="ADAL" clId="{72FA6C23-BE1A-4F33-96E3-48C68C180BF1}" dt="2022-07-01T14:54:25.431" v="3919" actId="1036"/>
          <ac:spMkLst>
            <pc:docMk/>
            <pc:sldMk cId="1587354805" sldId="320"/>
            <ac:spMk id="2" creationId="{EE966301-5089-466E-335C-0EAC6D0B9E29}"/>
          </ac:spMkLst>
        </pc:spChg>
        <pc:spChg chg="mod">
          <ac:chgData name="Soorej Balan" userId="1a1d2871-ddc8-407f-950b-d3fff9b8c058" providerId="ADAL" clId="{72FA6C23-BE1A-4F33-96E3-48C68C180BF1}" dt="2022-07-01T14:46:01.953" v="3817" actId="20577"/>
          <ac:spMkLst>
            <pc:docMk/>
            <pc:sldMk cId="1587354805" sldId="320"/>
            <ac:spMk id="3" creationId="{EF425D89-4F92-F056-7825-1C609FEC0B9A}"/>
          </ac:spMkLst>
        </pc:spChg>
      </pc:sldChg>
      <pc:sldChg chg="addSp modSp new mod">
        <pc:chgData name="Soorej Balan" userId="1a1d2871-ddc8-407f-950b-d3fff9b8c058" providerId="ADAL" clId="{72FA6C23-BE1A-4F33-96E3-48C68C180BF1}" dt="2022-07-01T14:53:41.140" v="3880" actId="1076"/>
        <pc:sldMkLst>
          <pc:docMk/>
          <pc:sldMk cId="643592724" sldId="321"/>
        </pc:sldMkLst>
        <pc:spChg chg="add mod">
          <ac:chgData name="Soorej Balan" userId="1a1d2871-ddc8-407f-950b-d3fff9b8c058" providerId="ADAL" clId="{72FA6C23-BE1A-4F33-96E3-48C68C180BF1}" dt="2022-07-01T14:53:41.140" v="3880" actId="1076"/>
          <ac:spMkLst>
            <pc:docMk/>
            <pc:sldMk cId="643592724" sldId="321"/>
            <ac:spMk id="2" creationId="{D0088952-61B2-F908-FE41-CC7BB0D0113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06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29164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03443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95978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35895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0395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64718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13511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73103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747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14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95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959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46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1655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9247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689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D6E202-B606-4609-B914-27C9371A1F6D}" type="datetime1">
              <a:rPr lang="en-US" smtClean="0"/>
              <a:t>7/1/2022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4050774"/>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578679" y="1475234"/>
            <a:ext cx="5759045" cy="2901694"/>
          </a:xfrm>
        </p:spPr>
        <p:txBody>
          <a:bodyPr anchor="b">
            <a:normAutofit/>
          </a:bodyPr>
          <a:lstStyle/>
          <a:p>
            <a:pPr algn="r"/>
            <a:r>
              <a:rPr lang="en-US" sz="4400" b="1" spc="50" dirty="0">
                <a:ln w="0"/>
                <a:solidFill>
                  <a:schemeClr val="bg2"/>
                </a:solidFill>
                <a:effectLst>
                  <a:innerShdw blurRad="63500" dist="50800" dir="13500000">
                    <a:srgbClr val="000000">
                      <a:alpha val="50000"/>
                    </a:srgbClr>
                  </a:innerShdw>
                </a:effectLst>
              </a:rPr>
              <a:t>Capstone Project-</a:t>
            </a:r>
            <a:br>
              <a:rPr lang="en-US" sz="4400" b="1" spc="50" dirty="0">
                <a:ln w="0"/>
                <a:solidFill>
                  <a:schemeClr val="bg2"/>
                </a:solidFill>
                <a:effectLst>
                  <a:innerShdw blurRad="63500" dist="50800" dir="13500000">
                    <a:srgbClr val="000000">
                      <a:alpha val="50000"/>
                    </a:srgbClr>
                  </a:innerShdw>
                </a:effectLst>
              </a:rPr>
            </a:br>
            <a:r>
              <a:rPr lang="en-US" sz="4400" b="1" spc="50" dirty="0">
                <a:ln w="0"/>
                <a:solidFill>
                  <a:schemeClr val="bg2"/>
                </a:solidFill>
                <a:effectLst>
                  <a:innerShdw blurRad="63500" dist="50800" dir="13500000">
                    <a:srgbClr val="000000">
                      <a:alpha val="50000"/>
                    </a:srgbClr>
                  </a:innerShdw>
                </a:effectLst>
              </a:rPr>
              <a:t>Health Care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919207" y="4608575"/>
            <a:ext cx="3414183" cy="1532165"/>
          </a:xfrm>
        </p:spPr>
        <p:txBody>
          <a:bodyPr anchor="t">
            <a:normAutofit/>
          </a:bodyPr>
          <a:lstStyle/>
          <a:p>
            <a:pPr algn="r">
              <a:lnSpc>
                <a:spcPct val="100000"/>
              </a:lnSpc>
            </a:pPr>
            <a:r>
              <a:rPr lang="en-US" sz="1800" b="1" spc="50" dirty="0">
                <a:ln w="0"/>
                <a:solidFill>
                  <a:schemeClr val="bg2"/>
                </a:solidFill>
                <a:effectLst>
                  <a:innerShdw blurRad="63500" dist="50800" dir="13500000">
                    <a:srgbClr val="000000">
                      <a:alpha val="50000"/>
                    </a:srgbClr>
                  </a:innerShdw>
                </a:effectLst>
              </a:rPr>
              <a:t>Soorej Kunnool Balan</a:t>
            </a:r>
          </a:p>
          <a:p>
            <a:pPr algn="r">
              <a:lnSpc>
                <a:spcPct val="100000"/>
              </a:lnSpc>
            </a:pPr>
            <a:r>
              <a:rPr lang="en-US" sz="1800" b="1" spc="50" dirty="0">
                <a:ln w="0"/>
                <a:solidFill>
                  <a:schemeClr val="bg2"/>
                </a:solidFill>
                <a:effectLst>
                  <a:innerShdw blurRad="63500" dist="50800" dir="13500000">
                    <a:srgbClr val="000000">
                      <a:alpha val="50000"/>
                    </a:srgbClr>
                  </a:innerShdw>
                </a:effectLst>
              </a:rPr>
              <a:t>PGP DSBA – June’21 Batch</a:t>
            </a:r>
          </a:p>
          <a:p>
            <a:pPr algn="r">
              <a:lnSpc>
                <a:spcPct val="100000"/>
              </a:lnSpc>
            </a:pPr>
            <a:r>
              <a:rPr lang="en-US" sz="1800" b="1" spc="50" dirty="0">
                <a:ln w="0"/>
                <a:solidFill>
                  <a:schemeClr val="bg2"/>
                </a:solidFill>
                <a:effectLst>
                  <a:innerShdw blurRad="63500" dist="50800" dir="13500000">
                    <a:srgbClr val="000000">
                      <a:alpha val="50000"/>
                    </a:srgbClr>
                  </a:innerShdw>
                </a:effectLst>
              </a:rPr>
              <a:t>01 July,2022 </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56595"/>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Modeling Approach</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284619" y="838899"/>
            <a:ext cx="11711637" cy="5939406"/>
          </a:xfrm>
        </p:spPr>
        <p:txBody>
          <a:bodyPr/>
          <a:lstStyle/>
          <a:p>
            <a:pPr marL="36900" indent="0">
              <a:buNone/>
            </a:pPr>
            <a:r>
              <a:rPr lang="en-US" dirty="0"/>
              <a:t>Following steps were performed prior to model building</a:t>
            </a:r>
          </a:p>
          <a:p>
            <a:r>
              <a:rPr lang="en-US" dirty="0"/>
              <a:t>Null value treatment </a:t>
            </a:r>
          </a:p>
          <a:p>
            <a:pPr marL="36900" indent="0">
              <a:buNone/>
            </a:pPr>
            <a:r>
              <a:rPr lang="en-US" dirty="0"/>
              <a:t>	Removed observations where ‘bmi’ has missing values. 	990 rows out of 25,000.  </a:t>
            </a:r>
          </a:p>
          <a:p>
            <a:pPr marL="36900" indent="0">
              <a:buNone/>
            </a:pPr>
            <a:r>
              <a:rPr lang="en-US" dirty="0"/>
              <a:t>	last_admitted column’s missing values seems to be valid, hence substituted with 0.</a:t>
            </a:r>
          </a:p>
          <a:p>
            <a:r>
              <a:rPr lang="en-US" dirty="0"/>
              <a:t>Variable transformation</a:t>
            </a:r>
          </a:p>
          <a:p>
            <a:pPr marL="36900" indent="0">
              <a:buNone/>
            </a:pPr>
            <a:r>
              <a:rPr lang="en-US" dirty="0"/>
              <a:t>	3 features, namely heart_incident, decs_incident and adventure_sports are given as integer columns 	with values 0 and 1. These are in fact categorical variables and the column values are 	replaced with 	N and Y, corresponding to 0 and 1.</a:t>
            </a:r>
          </a:p>
          <a:p>
            <a:r>
              <a:rPr lang="en-US" dirty="0"/>
              <a:t>Standardization</a:t>
            </a:r>
          </a:p>
          <a:p>
            <a:pPr marL="36900" indent="0">
              <a:buNone/>
            </a:pPr>
            <a:r>
              <a:rPr lang="en-US" dirty="0"/>
              <a:t>	The numerical columns are scaled using Standard Scaler.</a:t>
            </a:r>
          </a:p>
          <a:p>
            <a:r>
              <a:rPr lang="en-US" dirty="0"/>
              <a:t>Dummy encoding</a:t>
            </a:r>
          </a:p>
          <a:p>
            <a:pPr marL="450000" lvl="1" indent="0">
              <a:buNone/>
            </a:pPr>
            <a:r>
              <a:rPr lang="en-US" sz="2000" dirty="0"/>
              <a:t>The categorical variables are dummy encoded, in order to run through the various machine learning models. </a:t>
            </a:r>
          </a:p>
          <a:p>
            <a:pPr marL="450000" lvl="1" indent="0">
              <a:buNone/>
            </a:pPr>
            <a:endParaRPr lang="en-US" sz="2000" dirty="0"/>
          </a:p>
        </p:txBody>
      </p:sp>
    </p:spTree>
    <p:extLst>
      <p:ext uri="{BB962C8B-B14F-4D97-AF65-F5344CB8AC3E}">
        <p14:creationId xmlns:p14="http://schemas.microsoft.com/office/powerpoint/2010/main" val="31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156595"/>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Modeling Approach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284619" y="838899"/>
            <a:ext cx="6722671" cy="3873060"/>
          </a:xfrm>
        </p:spPr>
        <p:txBody>
          <a:bodyPr/>
          <a:lstStyle/>
          <a:p>
            <a:r>
              <a:rPr lang="en-US" sz="2000" dirty="0"/>
              <a:t>K</a:t>
            </a:r>
            <a:r>
              <a:rPr lang="en-US" dirty="0"/>
              <a:t>-Means clustering</a:t>
            </a:r>
          </a:p>
          <a:p>
            <a:pPr marL="36900" indent="0">
              <a:buNone/>
            </a:pPr>
            <a:r>
              <a:rPr lang="en-US" sz="2000" dirty="0"/>
              <a:t>	We will attempt to cluster the scaled </a:t>
            </a:r>
            <a:r>
              <a:rPr lang="en-US" dirty="0"/>
              <a:t>and dummy 	encoded data using K-Means clustering. The data was 	grouped into 4 clusters as Low (cluster 2), Medium   	(cluster 1), High (cluster 0) and Very High (cluster 3) 	risk customers (from an insurance_cost perspective).</a:t>
            </a:r>
          </a:p>
          <a:p>
            <a:r>
              <a:rPr lang="en-US" sz="2000" dirty="0"/>
              <a:t>Train –Test split</a:t>
            </a:r>
          </a:p>
          <a:p>
            <a:pPr marL="36900" indent="0">
              <a:buNone/>
            </a:pPr>
            <a:r>
              <a:rPr lang="en-US" dirty="0"/>
              <a:t>	We will use the above K-Means cluster information to 	ensure that the train and test dataset maintains the same 	cluster ratios, in order to avoid bias while training the 	model.</a:t>
            </a:r>
            <a:endParaRPr lang="en-US" sz="2000" dirty="0"/>
          </a:p>
        </p:txBody>
      </p:sp>
      <p:pic>
        <p:nvPicPr>
          <p:cNvPr id="5" name="Picture 4">
            <a:extLst>
              <a:ext uri="{FF2B5EF4-FFF2-40B4-BE49-F238E27FC236}">
                <a16:creationId xmlns:a16="http://schemas.microsoft.com/office/drawing/2014/main" id="{C3616787-6FC5-A84A-7321-D74BC8549195}"/>
              </a:ext>
            </a:extLst>
          </p:cNvPr>
          <p:cNvPicPr>
            <a:picLocks noChangeAspect="1"/>
          </p:cNvPicPr>
          <p:nvPr/>
        </p:nvPicPr>
        <p:blipFill>
          <a:blip r:embed="rId2"/>
          <a:stretch>
            <a:fillRect/>
          </a:stretch>
        </p:blipFill>
        <p:spPr>
          <a:xfrm>
            <a:off x="6878457" y="838899"/>
            <a:ext cx="5154210" cy="3779754"/>
          </a:xfrm>
          <a:prstGeom prst="rect">
            <a:avLst/>
          </a:prstGeom>
        </p:spPr>
      </p:pic>
      <p:sp>
        <p:nvSpPr>
          <p:cNvPr id="8" name="Content Placeholder 2">
            <a:extLst>
              <a:ext uri="{FF2B5EF4-FFF2-40B4-BE49-F238E27FC236}">
                <a16:creationId xmlns:a16="http://schemas.microsoft.com/office/drawing/2014/main" id="{DA5A69F1-ED91-B109-D91F-D814E600B34D}"/>
              </a:ext>
            </a:extLst>
          </p:cNvPr>
          <p:cNvSpPr txBox="1">
            <a:spLocks/>
          </p:cNvSpPr>
          <p:nvPr/>
        </p:nvSpPr>
        <p:spPr>
          <a:xfrm>
            <a:off x="284619" y="4963885"/>
            <a:ext cx="11711637" cy="181441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t>Since our target variable, insurance_cost is a continuous variable, we will be looking at various regression models to train and test.</a:t>
            </a:r>
          </a:p>
          <a:p>
            <a:pPr marL="36900" indent="0">
              <a:buFont typeface="Wingdings 2" charset="2"/>
              <a:buNone/>
            </a:pPr>
            <a:r>
              <a:rPr lang="en-US" dirty="0"/>
              <a:t>We will evaluate the model performance of linear, non-linear and ensemble regression models and choose the best model based on parameters such as Adjusted R-square, RMSE(Root Mean square) etc.	</a:t>
            </a:r>
            <a:endParaRPr lang="en-US" sz="2000" dirty="0"/>
          </a:p>
        </p:txBody>
      </p:sp>
    </p:spTree>
    <p:extLst>
      <p:ext uri="{BB962C8B-B14F-4D97-AF65-F5344CB8AC3E}">
        <p14:creationId xmlns:p14="http://schemas.microsoft.com/office/powerpoint/2010/main" val="400525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156595"/>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Modeling Approach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332032" y="838898"/>
            <a:ext cx="6003454" cy="5862507"/>
          </a:xfrm>
        </p:spPr>
        <p:txBody>
          <a:bodyPr>
            <a:normAutofit fontScale="92500" lnSpcReduction="10000"/>
          </a:bodyPr>
          <a:lstStyle/>
          <a:p>
            <a:r>
              <a:rPr lang="en-US" sz="2000" dirty="0"/>
              <a:t>Linear Regression Models.</a:t>
            </a:r>
          </a:p>
          <a:p>
            <a:pPr marL="36900" indent="0">
              <a:buNone/>
            </a:pPr>
            <a:endParaRPr lang="en-US" sz="2000" dirty="0"/>
          </a:p>
          <a:p>
            <a:pPr lvl="1">
              <a:buFont typeface="Wingdings" panose="05000000000000000000" pitchFamily="2" charset="2"/>
              <a:buChar char="§"/>
            </a:pPr>
            <a:r>
              <a:rPr lang="en-US" sz="2200" dirty="0"/>
              <a:t>Linear Regression using ordinary least square method of statsmodel. The model has good performance and is neither an overfit or underfit.</a:t>
            </a:r>
          </a:p>
          <a:p>
            <a:pPr lvl="1">
              <a:buFont typeface="Wingdings" panose="05000000000000000000" pitchFamily="2" charset="2"/>
              <a:buChar char="§"/>
            </a:pPr>
            <a:endParaRPr lang="en-US" sz="2200" dirty="0"/>
          </a:p>
          <a:p>
            <a:pPr lvl="1">
              <a:buFont typeface="Wingdings" panose="05000000000000000000" pitchFamily="2" charset="2"/>
              <a:buChar char="§"/>
            </a:pPr>
            <a:r>
              <a:rPr lang="en-US" sz="2200" dirty="0"/>
              <a:t>Lasso Regression – Regularized linear regression with L1 penalty. The model was hypertuned via GridSearchCV. The model has good performance and is neither an overfit or underfit.</a:t>
            </a:r>
          </a:p>
          <a:p>
            <a:pPr lvl="1">
              <a:buFont typeface="Wingdings" panose="05000000000000000000" pitchFamily="2" charset="2"/>
              <a:buChar char="§"/>
            </a:pPr>
            <a:endParaRPr lang="en-US" sz="2200" dirty="0"/>
          </a:p>
          <a:p>
            <a:pPr lvl="1">
              <a:buFont typeface="Wingdings" panose="05000000000000000000" pitchFamily="2" charset="2"/>
              <a:buChar char="§"/>
            </a:pPr>
            <a:r>
              <a:rPr lang="en-US" sz="2200" dirty="0"/>
              <a:t>Ridge Regression – Regularized linear regression with L2 penalty. The model was hypertuned via GridSearchCV. The model has good performance and is neither an overfit or underfit.</a:t>
            </a:r>
            <a:endParaRPr lang="en-US" sz="2000" dirty="0"/>
          </a:p>
        </p:txBody>
      </p:sp>
      <p:pic>
        <p:nvPicPr>
          <p:cNvPr id="6" name="Picture 5">
            <a:extLst>
              <a:ext uri="{FF2B5EF4-FFF2-40B4-BE49-F238E27FC236}">
                <a16:creationId xmlns:a16="http://schemas.microsoft.com/office/drawing/2014/main" id="{4C213F44-E0B0-223E-2DBF-8025FB570BB5}"/>
              </a:ext>
            </a:extLst>
          </p:cNvPr>
          <p:cNvPicPr>
            <a:picLocks noChangeAspect="1"/>
          </p:cNvPicPr>
          <p:nvPr/>
        </p:nvPicPr>
        <p:blipFill>
          <a:blip r:embed="rId2"/>
          <a:stretch>
            <a:fillRect/>
          </a:stretch>
        </p:blipFill>
        <p:spPr>
          <a:xfrm>
            <a:off x="6890171" y="1430013"/>
            <a:ext cx="2108718" cy="1590675"/>
          </a:xfrm>
          <a:prstGeom prst="rect">
            <a:avLst/>
          </a:prstGeom>
        </p:spPr>
      </p:pic>
      <p:pic>
        <p:nvPicPr>
          <p:cNvPr id="9" name="Picture 8">
            <a:extLst>
              <a:ext uri="{FF2B5EF4-FFF2-40B4-BE49-F238E27FC236}">
                <a16:creationId xmlns:a16="http://schemas.microsoft.com/office/drawing/2014/main" id="{335ACE37-A689-5817-012F-9D8E5FFF598F}"/>
              </a:ext>
            </a:extLst>
          </p:cNvPr>
          <p:cNvPicPr>
            <a:picLocks noChangeAspect="1"/>
          </p:cNvPicPr>
          <p:nvPr/>
        </p:nvPicPr>
        <p:blipFill>
          <a:blip r:embed="rId3"/>
          <a:stretch>
            <a:fillRect/>
          </a:stretch>
        </p:blipFill>
        <p:spPr>
          <a:xfrm>
            <a:off x="9554550" y="1430013"/>
            <a:ext cx="2286292" cy="1593964"/>
          </a:xfrm>
          <a:prstGeom prst="rect">
            <a:avLst/>
          </a:prstGeom>
        </p:spPr>
      </p:pic>
      <p:sp>
        <p:nvSpPr>
          <p:cNvPr id="10" name="TextBox 9">
            <a:extLst>
              <a:ext uri="{FF2B5EF4-FFF2-40B4-BE49-F238E27FC236}">
                <a16:creationId xmlns:a16="http://schemas.microsoft.com/office/drawing/2014/main" id="{2F3E3D9C-A37A-C696-8C63-2EE78830D928}"/>
              </a:ext>
            </a:extLst>
          </p:cNvPr>
          <p:cNvSpPr txBox="1"/>
          <p:nvPr/>
        </p:nvSpPr>
        <p:spPr>
          <a:xfrm>
            <a:off x="6984027" y="932026"/>
            <a:ext cx="2108718" cy="369332"/>
          </a:xfrm>
          <a:prstGeom prst="rect">
            <a:avLst/>
          </a:prstGeom>
          <a:noFill/>
        </p:spPr>
        <p:txBody>
          <a:bodyPr wrap="square" rtlCol="0">
            <a:spAutoFit/>
          </a:bodyPr>
          <a:lstStyle/>
          <a:p>
            <a:r>
              <a:rPr lang="en-US" i="1" u="sng" dirty="0"/>
              <a:t>Feature Importance</a:t>
            </a:r>
          </a:p>
        </p:txBody>
      </p:sp>
      <p:sp>
        <p:nvSpPr>
          <p:cNvPr id="11" name="TextBox 10">
            <a:extLst>
              <a:ext uri="{FF2B5EF4-FFF2-40B4-BE49-F238E27FC236}">
                <a16:creationId xmlns:a16="http://schemas.microsoft.com/office/drawing/2014/main" id="{331F6A79-E2D8-6A24-2822-486ED72E6BEB}"/>
              </a:ext>
            </a:extLst>
          </p:cNvPr>
          <p:cNvSpPr txBox="1"/>
          <p:nvPr/>
        </p:nvSpPr>
        <p:spPr>
          <a:xfrm>
            <a:off x="9642854" y="932026"/>
            <a:ext cx="2286291" cy="369332"/>
          </a:xfrm>
          <a:prstGeom prst="rect">
            <a:avLst/>
          </a:prstGeom>
          <a:noFill/>
        </p:spPr>
        <p:txBody>
          <a:bodyPr wrap="square" rtlCol="0">
            <a:spAutoFit/>
          </a:bodyPr>
          <a:lstStyle/>
          <a:p>
            <a:r>
              <a:rPr lang="en-US" i="1" u="sng" dirty="0"/>
              <a:t>Performance Metrics</a:t>
            </a:r>
          </a:p>
        </p:txBody>
      </p:sp>
      <p:pic>
        <p:nvPicPr>
          <p:cNvPr id="13" name="Picture 12">
            <a:extLst>
              <a:ext uri="{FF2B5EF4-FFF2-40B4-BE49-F238E27FC236}">
                <a16:creationId xmlns:a16="http://schemas.microsoft.com/office/drawing/2014/main" id="{A2D2E9C3-FF2E-BD7C-6060-A44F6DED401C}"/>
              </a:ext>
            </a:extLst>
          </p:cNvPr>
          <p:cNvPicPr>
            <a:picLocks noChangeAspect="1"/>
          </p:cNvPicPr>
          <p:nvPr/>
        </p:nvPicPr>
        <p:blipFill>
          <a:blip r:embed="rId4"/>
          <a:stretch>
            <a:fillRect/>
          </a:stretch>
        </p:blipFill>
        <p:spPr>
          <a:xfrm>
            <a:off x="6952860" y="3277998"/>
            <a:ext cx="2046029" cy="1250113"/>
          </a:xfrm>
          <a:prstGeom prst="rect">
            <a:avLst/>
          </a:prstGeom>
        </p:spPr>
      </p:pic>
      <p:pic>
        <p:nvPicPr>
          <p:cNvPr id="15" name="Picture 14">
            <a:extLst>
              <a:ext uri="{FF2B5EF4-FFF2-40B4-BE49-F238E27FC236}">
                <a16:creationId xmlns:a16="http://schemas.microsoft.com/office/drawing/2014/main" id="{AB212968-4B86-A917-BDE1-C22966DA58CD}"/>
              </a:ext>
            </a:extLst>
          </p:cNvPr>
          <p:cNvPicPr>
            <a:picLocks noChangeAspect="1"/>
          </p:cNvPicPr>
          <p:nvPr/>
        </p:nvPicPr>
        <p:blipFill>
          <a:blip r:embed="rId5"/>
          <a:stretch>
            <a:fillRect/>
          </a:stretch>
        </p:blipFill>
        <p:spPr>
          <a:xfrm>
            <a:off x="9583007" y="3277998"/>
            <a:ext cx="2286292" cy="1658190"/>
          </a:xfrm>
          <a:prstGeom prst="rect">
            <a:avLst/>
          </a:prstGeom>
        </p:spPr>
      </p:pic>
      <p:pic>
        <p:nvPicPr>
          <p:cNvPr id="17" name="Picture 16">
            <a:extLst>
              <a:ext uri="{FF2B5EF4-FFF2-40B4-BE49-F238E27FC236}">
                <a16:creationId xmlns:a16="http://schemas.microsoft.com/office/drawing/2014/main" id="{40EAB4CF-95BC-5C70-52A2-1AA6C5033908}"/>
              </a:ext>
            </a:extLst>
          </p:cNvPr>
          <p:cNvPicPr>
            <a:picLocks noChangeAspect="1"/>
          </p:cNvPicPr>
          <p:nvPr/>
        </p:nvPicPr>
        <p:blipFill>
          <a:blip r:embed="rId6"/>
          <a:stretch>
            <a:fillRect/>
          </a:stretch>
        </p:blipFill>
        <p:spPr>
          <a:xfrm>
            <a:off x="9583007" y="5120490"/>
            <a:ext cx="2346138" cy="1717550"/>
          </a:xfrm>
          <a:prstGeom prst="rect">
            <a:avLst/>
          </a:prstGeom>
        </p:spPr>
      </p:pic>
      <p:pic>
        <p:nvPicPr>
          <p:cNvPr id="21" name="Picture 20">
            <a:extLst>
              <a:ext uri="{FF2B5EF4-FFF2-40B4-BE49-F238E27FC236}">
                <a16:creationId xmlns:a16="http://schemas.microsoft.com/office/drawing/2014/main" id="{69C06207-8A10-E6BB-D7E4-D029FF185D24}"/>
              </a:ext>
            </a:extLst>
          </p:cNvPr>
          <p:cNvPicPr>
            <a:picLocks noChangeAspect="1"/>
          </p:cNvPicPr>
          <p:nvPr/>
        </p:nvPicPr>
        <p:blipFill>
          <a:blip r:embed="rId7"/>
          <a:stretch>
            <a:fillRect/>
          </a:stretch>
        </p:blipFill>
        <p:spPr>
          <a:xfrm>
            <a:off x="6984027" y="5120490"/>
            <a:ext cx="2014862" cy="1609725"/>
          </a:xfrm>
          <a:prstGeom prst="rect">
            <a:avLst/>
          </a:prstGeom>
        </p:spPr>
      </p:pic>
    </p:spTree>
    <p:extLst>
      <p:ext uri="{BB962C8B-B14F-4D97-AF65-F5344CB8AC3E}">
        <p14:creationId xmlns:p14="http://schemas.microsoft.com/office/powerpoint/2010/main" val="184456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56594"/>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Modeling Approach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332032" y="838898"/>
            <a:ext cx="6003454" cy="5862507"/>
          </a:xfrm>
        </p:spPr>
        <p:txBody>
          <a:bodyPr>
            <a:normAutofit fontScale="92500" lnSpcReduction="10000"/>
          </a:bodyPr>
          <a:lstStyle/>
          <a:p>
            <a:r>
              <a:rPr lang="en-US" sz="2000" dirty="0"/>
              <a:t>Non-Linear Regression Models.</a:t>
            </a:r>
          </a:p>
          <a:p>
            <a:pPr marL="36900" indent="0">
              <a:buNone/>
            </a:pPr>
            <a:endParaRPr lang="en-US" sz="2000" dirty="0"/>
          </a:p>
          <a:p>
            <a:pPr lvl="1">
              <a:buFont typeface="Wingdings" panose="05000000000000000000" pitchFamily="2" charset="2"/>
              <a:buChar char="§"/>
            </a:pPr>
            <a:r>
              <a:rPr lang="en-US" sz="2200" dirty="0"/>
              <a:t>DecisionTree regression with model parameters hypertuned via GridsearchCV. The model has good performance and is neither an overfit or underfit.</a:t>
            </a:r>
          </a:p>
          <a:p>
            <a:pPr lvl="1">
              <a:buFont typeface="Wingdings" panose="05000000000000000000" pitchFamily="2" charset="2"/>
              <a:buChar char="§"/>
            </a:pPr>
            <a:endParaRPr lang="en-US" sz="2200" dirty="0"/>
          </a:p>
          <a:p>
            <a:pPr lvl="1">
              <a:buFont typeface="Wingdings" panose="05000000000000000000" pitchFamily="2" charset="2"/>
              <a:buChar char="§"/>
            </a:pPr>
            <a:r>
              <a:rPr lang="en-US" sz="2200" dirty="0"/>
              <a:t>Artificial Neural Network– implemented via Multi Level Positron regression. The model was hypertuned via GridSearchCV. The model has good performance and is neither an overfit or underfit.</a:t>
            </a:r>
          </a:p>
          <a:p>
            <a:pPr lvl="1">
              <a:buFont typeface="Wingdings" panose="05000000000000000000" pitchFamily="2" charset="2"/>
              <a:buChar char="§"/>
            </a:pPr>
            <a:endParaRPr lang="en-US" sz="2200" dirty="0"/>
          </a:p>
          <a:p>
            <a:pPr lvl="1">
              <a:buFont typeface="Wingdings" panose="05000000000000000000" pitchFamily="2" charset="2"/>
              <a:buChar char="§"/>
            </a:pPr>
            <a:r>
              <a:rPr lang="en-US" sz="2200" dirty="0"/>
              <a:t>KNN Regression – K nearest neighbor regression. The model was hypertuned via GridSearchCV. The model is clearly overfit, and we will not be considering this model further.</a:t>
            </a:r>
            <a:endParaRPr lang="en-US" sz="2000" dirty="0"/>
          </a:p>
        </p:txBody>
      </p:sp>
      <p:sp>
        <p:nvSpPr>
          <p:cNvPr id="10" name="TextBox 9">
            <a:extLst>
              <a:ext uri="{FF2B5EF4-FFF2-40B4-BE49-F238E27FC236}">
                <a16:creationId xmlns:a16="http://schemas.microsoft.com/office/drawing/2014/main" id="{2F3E3D9C-A37A-C696-8C63-2EE78830D928}"/>
              </a:ext>
            </a:extLst>
          </p:cNvPr>
          <p:cNvSpPr txBox="1"/>
          <p:nvPr/>
        </p:nvSpPr>
        <p:spPr>
          <a:xfrm>
            <a:off x="7035025" y="923731"/>
            <a:ext cx="2108718" cy="369332"/>
          </a:xfrm>
          <a:prstGeom prst="rect">
            <a:avLst/>
          </a:prstGeom>
          <a:noFill/>
        </p:spPr>
        <p:txBody>
          <a:bodyPr wrap="square" rtlCol="0">
            <a:spAutoFit/>
          </a:bodyPr>
          <a:lstStyle/>
          <a:p>
            <a:r>
              <a:rPr lang="en-US" i="1" u="sng" dirty="0"/>
              <a:t>Feature Importance</a:t>
            </a:r>
          </a:p>
        </p:txBody>
      </p:sp>
      <p:sp>
        <p:nvSpPr>
          <p:cNvPr id="11" name="TextBox 10">
            <a:extLst>
              <a:ext uri="{FF2B5EF4-FFF2-40B4-BE49-F238E27FC236}">
                <a16:creationId xmlns:a16="http://schemas.microsoft.com/office/drawing/2014/main" id="{331F6A79-E2D8-6A24-2822-486ED72E6BEB}"/>
              </a:ext>
            </a:extLst>
          </p:cNvPr>
          <p:cNvSpPr txBox="1"/>
          <p:nvPr/>
        </p:nvSpPr>
        <p:spPr>
          <a:xfrm>
            <a:off x="9554549" y="923731"/>
            <a:ext cx="2286291" cy="369332"/>
          </a:xfrm>
          <a:prstGeom prst="rect">
            <a:avLst/>
          </a:prstGeom>
          <a:noFill/>
        </p:spPr>
        <p:txBody>
          <a:bodyPr wrap="square" rtlCol="0">
            <a:spAutoFit/>
          </a:bodyPr>
          <a:lstStyle/>
          <a:p>
            <a:r>
              <a:rPr lang="en-US" i="1" u="sng" dirty="0"/>
              <a:t>Performance Metrics</a:t>
            </a:r>
          </a:p>
        </p:txBody>
      </p:sp>
      <p:pic>
        <p:nvPicPr>
          <p:cNvPr id="21" name="Picture 20">
            <a:extLst>
              <a:ext uri="{FF2B5EF4-FFF2-40B4-BE49-F238E27FC236}">
                <a16:creationId xmlns:a16="http://schemas.microsoft.com/office/drawing/2014/main" id="{69C06207-8A10-E6BB-D7E4-D029FF185D24}"/>
              </a:ext>
            </a:extLst>
          </p:cNvPr>
          <p:cNvPicPr>
            <a:picLocks noChangeAspect="1"/>
          </p:cNvPicPr>
          <p:nvPr/>
        </p:nvPicPr>
        <p:blipFill>
          <a:blip r:embed="rId2"/>
          <a:stretch>
            <a:fillRect/>
          </a:stretch>
        </p:blipFill>
        <p:spPr>
          <a:xfrm>
            <a:off x="7139031" y="5118815"/>
            <a:ext cx="1763184" cy="1609725"/>
          </a:xfrm>
          <a:prstGeom prst="rect">
            <a:avLst/>
          </a:prstGeom>
        </p:spPr>
      </p:pic>
      <p:pic>
        <p:nvPicPr>
          <p:cNvPr id="5" name="Picture 4">
            <a:extLst>
              <a:ext uri="{FF2B5EF4-FFF2-40B4-BE49-F238E27FC236}">
                <a16:creationId xmlns:a16="http://schemas.microsoft.com/office/drawing/2014/main" id="{7DC1DBBD-F25A-5988-C357-ED47087EF2DC}"/>
              </a:ext>
            </a:extLst>
          </p:cNvPr>
          <p:cNvPicPr>
            <a:picLocks noChangeAspect="1"/>
          </p:cNvPicPr>
          <p:nvPr/>
        </p:nvPicPr>
        <p:blipFill>
          <a:blip r:embed="rId3"/>
          <a:stretch>
            <a:fillRect/>
          </a:stretch>
        </p:blipFill>
        <p:spPr>
          <a:xfrm>
            <a:off x="7159842" y="1455975"/>
            <a:ext cx="1648184" cy="1393696"/>
          </a:xfrm>
          <a:prstGeom prst="rect">
            <a:avLst/>
          </a:prstGeom>
        </p:spPr>
      </p:pic>
      <p:pic>
        <p:nvPicPr>
          <p:cNvPr id="8" name="Picture 7">
            <a:extLst>
              <a:ext uri="{FF2B5EF4-FFF2-40B4-BE49-F238E27FC236}">
                <a16:creationId xmlns:a16="http://schemas.microsoft.com/office/drawing/2014/main" id="{5C6AEE8A-39D1-DB70-8EC5-F6A5CF8FC1C9}"/>
              </a:ext>
            </a:extLst>
          </p:cNvPr>
          <p:cNvPicPr>
            <a:picLocks noChangeAspect="1"/>
          </p:cNvPicPr>
          <p:nvPr/>
        </p:nvPicPr>
        <p:blipFill>
          <a:blip r:embed="rId4"/>
          <a:stretch>
            <a:fillRect/>
          </a:stretch>
        </p:blipFill>
        <p:spPr>
          <a:xfrm>
            <a:off x="9409518" y="1430013"/>
            <a:ext cx="2386331" cy="1419658"/>
          </a:xfrm>
          <a:prstGeom prst="rect">
            <a:avLst/>
          </a:prstGeom>
        </p:spPr>
      </p:pic>
      <p:pic>
        <p:nvPicPr>
          <p:cNvPr id="14" name="Picture 13">
            <a:extLst>
              <a:ext uri="{FF2B5EF4-FFF2-40B4-BE49-F238E27FC236}">
                <a16:creationId xmlns:a16="http://schemas.microsoft.com/office/drawing/2014/main" id="{1802680B-6951-B461-CE60-1F41B8590CB9}"/>
              </a:ext>
            </a:extLst>
          </p:cNvPr>
          <p:cNvPicPr>
            <a:picLocks noChangeAspect="1"/>
          </p:cNvPicPr>
          <p:nvPr/>
        </p:nvPicPr>
        <p:blipFill>
          <a:blip r:embed="rId5"/>
          <a:stretch>
            <a:fillRect/>
          </a:stretch>
        </p:blipFill>
        <p:spPr>
          <a:xfrm>
            <a:off x="7139031" y="3316371"/>
            <a:ext cx="1668995" cy="1393697"/>
          </a:xfrm>
          <a:prstGeom prst="rect">
            <a:avLst/>
          </a:prstGeom>
        </p:spPr>
      </p:pic>
      <p:pic>
        <p:nvPicPr>
          <p:cNvPr id="18" name="Picture 17">
            <a:extLst>
              <a:ext uri="{FF2B5EF4-FFF2-40B4-BE49-F238E27FC236}">
                <a16:creationId xmlns:a16="http://schemas.microsoft.com/office/drawing/2014/main" id="{70B08615-C027-0D40-9DD1-EB712A8DBA08}"/>
              </a:ext>
            </a:extLst>
          </p:cNvPr>
          <p:cNvPicPr>
            <a:picLocks noChangeAspect="1"/>
          </p:cNvPicPr>
          <p:nvPr/>
        </p:nvPicPr>
        <p:blipFill>
          <a:blip r:embed="rId6"/>
          <a:stretch>
            <a:fillRect/>
          </a:stretch>
        </p:blipFill>
        <p:spPr>
          <a:xfrm>
            <a:off x="9491958" y="3246312"/>
            <a:ext cx="2284186" cy="1475862"/>
          </a:xfrm>
          <a:prstGeom prst="rect">
            <a:avLst/>
          </a:prstGeom>
        </p:spPr>
      </p:pic>
      <p:pic>
        <p:nvPicPr>
          <p:cNvPr id="20" name="Picture 19">
            <a:extLst>
              <a:ext uri="{FF2B5EF4-FFF2-40B4-BE49-F238E27FC236}">
                <a16:creationId xmlns:a16="http://schemas.microsoft.com/office/drawing/2014/main" id="{49BE7C6B-1BD7-62FC-F0A5-2CD1635BB389}"/>
              </a:ext>
            </a:extLst>
          </p:cNvPr>
          <p:cNvPicPr>
            <a:picLocks noChangeAspect="1"/>
          </p:cNvPicPr>
          <p:nvPr/>
        </p:nvPicPr>
        <p:blipFill>
          <a:blip r:embed="rId7"/>
          <a:stretch>
            <a:fillRect/>
          </a:stretch>
        </p:blipFill>
        <p:spPr>
          <a:xfrm>
            <a:off x="9491958" y="5118816"/>
            <a:ext cx="2284186" cy="1582590"/>
          </a:xfrm>
          <a:prstGeom prst="rect">
            <a:avLst/>
          </a:prstGeom>
        </p:spPr>
      </p:pic>
    </p:spTree>
    <p:extLst>
      <p:ext uri="{BB962C8B-B14F-4D97-AF65-F5344CB8AC3E}">
        <p14:creationId xmlns:p14="http://schemas.microsoft.com/office/powerpoint/2010/main" val="1990354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56595"/>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Modeling Approach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332031" y="838898"/>
            <a:ext cx="9157821" cy="5862507"/>
          </a:xfrm>
        </p:spPr>
        <p:txBody>
          <a:bodyPr>
            <a:normAutofit/>
          </a:bodyPr>
          <a:lstStyle/>
          <a:p>
            <a:r>
              <a:rPr lang="en-US" dirty="0"/>
              <a:t>Ensemble</a:t>
            </a:r>
            <a:r>
              <a:rPr lang="en-US" sz="2000" dirty="0"/>
              <a:t> Regression Models.</a:t>
            </a:r>
          </a:p>
          <a:p>
            <a:pPr lvl="1">
              <a:buFont typeface="Wingdings" panose="05000000000000000000" pitchFamily="2" charset="2"/>
              <a:buChar char="§"/>
            </a:pPr>
            <a:r>
              <a:rPr lang="en-US" sz="2000" dirty="0"/>
              <a:t>Random Forest regression model with parameters hypertuned via GridsearchCV. The model has good performance and is neither an overfit or underfit.</a:t>
            </a:r>
          </a:p>
          <a:p>
            <a:pPr lvl="1">
              <a:buFont typeface="Wingdings" panose="05000000000000000000" pitchFamily="2" charset="2"/>
              <a:buChar char="§"/>
            </a:pPr>
            <a:r>
              <a:rPr lang="en-US" sz="2000" dirty="0"/>
              <a:t>Bagging Regression model with Random Forest as base estimator and  hypertuned via GridSearchCV. The model has good performance and is neither an overfit or underfit.</a:t>
            </a:r>
          </a:p>
          <a:p>
            <a:pPr lvl="1">
              <a:buFont typeface="Wingdings" panose="05000000000000000000" pitchFamily="2" charset="2"/>
              <a:buChar char="§"/>
            </a:pPr>
            <a:endParaRPr lang="en-US" sz="2000" dirty="0"/>
          </a:p>
          <a:p>
            <a:pPr lvl="1">
              <a:buFont typeface="Wingdings" panose="05000000000000000000" pitchFamily="2" charset="2"/>
              <a:buChar char="§"/>
            </a:pPr>
            <a:r>
              <a:rPr lang="en-US" sz="2000" dirty="0"/>
              <a:t>ADABoost Regression model with DecisionTree Regressor as base estimator and  hypertuned via GridSearchCV. The model has good performance and is neither an overfit or underfit.</a:t>
            </a:r>
          </a:p>
          <a:p>
            <a:pPr lvl="1">
              <a:buFont typeface="Wingdings" panose="05000000000000000000" pitchFamily="2" charset="2"/>
              <a:buChar char="§"/>
            </a:pPr>
            <a:endParaRPr lang="en-US" sz="2000" dirty="0"/>
          </a:p>
          <a:p>
            <a:pPr lvl="1">
              <a:buFont typeface="Wingdings" panose="05000000000000000000" pitchFamily="2" charset="2"/>
              <a:buChar char="§"/>
            </a:pPr>
            <a:r>
              <a:rPr lang="en-US" sz="2000" dirty="0"/>
              <a:t>GradientBoosting regressor model  hypertuned via GridSearchCV. The model has good performance and is neither an overfit or underfit.</a:t>
            </a:r>
          </a:p>
        </p:txBody>
      </p:sp>
      <p:sp>
        <p:nvSpPr>
          <p:cNvPr id="11" name="TextBox 10">
            <a:extLst>
              <a:ext uri="{FF2B5EF4-FFF2-40B4-BE49-F238E27FC236}">
                <a16:creationId xmlns:a16="http://schemas.microsoft.com/office/drawing/2014/main" id="{331F6A79-E2D8-6A24-2822-486ED72E6BEB}"/>
              </a:ext>
            </a:extLst>
          </p:cNvPr>
          <p:cNvSpPr txBox="1"/>
          <p:nvPr/>
        </p:nvSpPr>
        <p:spPr>
          <a:xfrm>
            <a:off x="9747495" y="838897"/>
            <a:ext cx="2286291" cy="369332"/>
          </a:xfrm>
          <a:prstGeom prst="rect">
            <a:avLst/>
          </a:prstGeom>
          <a:noFill/>
        </p:spPr>
        <p:txBody>
          <a:bodyPr wrap="square" rtlCol="0">
            <a:spAutoFit/>
          </a:bodyPr>
          <a:lstStyle/>
          <a:p>
            <a:r>
              <a:rPr lang="en-US" i="1" u="sng" dirty="0"/>
              <a:t>Performance Metrics</a:t>
            </a:r>
          </a:p>
        </p:txBody>
      </p:sp>
      <p:pic>
        <p:nvPicPr>
          <p:cNvPr id="6" name="Picture 5">
            <a:extLst>
              <a:ext uri="{FF2B5EF4-FFF2-40B4-BE49-F238E27FC236}">
                <a16:creationId xmlns:a16="http://schemas.microsoft.com/office/drawing/2014/main" id="{D18D2AEE-0CC0-E680-9904-5DEA157BF578}"/>
              </a:ext>
            </a:extLst>
          </p:cNvPr>
          <p:cNvPicPr>
            <a:picLocks noChangeAspect="1"/>
          </p:cNvPicPr>
          <p:nvPr/>
        </p:nvPicPr>
        <p:blipFill>
          <a:blip r:embed="rId2"/>
          <a:stretch>
            <a:fillRect/>
          </a:stretch>
        </p:blipFill>
        <p:spPr>
          <a:xfrm>
            <a:off x="9619243" y="1208230"/>
            <a:ext cx="2156900" cy="1089862"/>
          </a:xfrm>
          <a:prstGeom prst="rect">
            <a:avLst/>
          </a:prstGeom>
        </p:spPr>
      </p:pic>
      <p:pic>
        <p:nvPicPr>
          <p:cNvPr id="9" name="Picture 8">
            <a:extLst>
              <a:ext uri="{FF2B5EF4-FFF2-40B4-BE49-F238E27FC236}">
                <a16:creationId xmlns:a16="http://schemas.microsoft.com/office/drawing/2014/main" id="{06A7A0CB-6273-CFB8-4B22-F5B1F7BA7C81}"/>
              </a:ext>
            </a:extLst>
          </p:cNvPr>
          <p:cNvPicPr>
            <a:picLocks noChangeAspect="1"/>
          </p:cNvPicPr>
          <p:nvPr/>
        </p:nvPicPr>
        <p:blipFill>
          <a:blip r:embed="rId3"/>
          <a:stretch>
            <a:fillRect/>
          </a:stretch>
        </p:blipFill>
        <p:spPr>
          <a:xfrm>
            <a:off x="9638373" y="2444431"/>
            <a:ext cx="2137770" cy="1280751"/>
          </a:xfrm>
          <a:prstGeom prst="rect">
            <a:avLst/>
          </a:prstGeom>
        </p:spPr>
      </p:pic>
      <p:pic>
        <p:nvPicPr>
          <p:cNvPr id="13" name="Picture 12">
            <a:extLst>
              <a:ext uri="{FF2B5EF4-FFF2-40B4-BE49-F238E27FC236}">
                <a16:creationId xmlns:a16="http://schemas.microsoft.com/office/drawing/2014/main" id="{DFD7730B-F3EF-9A0A-A0D9-E94354B852F8}"/>
              </a:ext>
            </a:extLst>
          </p:cNvPr>
          <p:cNvPicPr>
            <a:picLocks noChangeAspect="1"/>
          </p:cNvPicPr>
          <p:nvPr/>
        </p:nvPicPr>
        <p:blipFill>
          <a:blip r:embed="rId4"/>
          <a:stretch>
            <a:fillRect/>
          </a:stretch>
        </p:blipFill>
        <p:spPr>
          <a:xfrm>
            <a:off x="9619243" y="3907343"/>
            <a:ext cx="2156900" cy="1305131"/>
          </a:xfrm>
          <a:prstGeom prst="rect">
            <a:avLst/>
          </a:prstGeom>
        </p:spPr>
      </p:pic>
      <p:pic>
        <p:nvPicPr>
          <p:cNvPr id="16" name="Picture 15">
            <a:extLst>
              <a:ext uri="{FF2B5EF4-FFF2-40B4-BE49-F238E27FC236}">
                <a16:creationId xmlns:a16="http://schemas.microsoft.com/office/drawing/2014/main" id="{3F2F5180-B098-0EEC-3EFA-90FF9AA8C01C}"/>
              </a:ext>
            </a:extLst>
          </p:cNvPr>
          <p:cNvPicPr>
            <a:picLocks noChangeAspect="1"/>
          </p:cNvPicPr>
          <p:nvPr/>
        </p:nvPicPr>
        <p:blipFill>
          <a:blip r:embed="rId5"/>
          <a:stretch>
            <a:fillRect/>
          </a:stretch>
        </p:blipFill>
        <p:spPr>
          <a:xfrm>
            <a:off x="9638373" y="5358813"/>
            <a:ext cx="2156900" cy="1320577"/>
          </a:xfrm>
          <a:prstGeom prst="rect">
            <a:avLst/>
          </a:prstGeom>
        </p:spPr>
      </p:pic>
    </p:spTree>
    <p:extLst>
      <p:ext uri="{BB962C8B-B14F-4D97-AF65-F5344CB8AC3E}">
        <p14:creationId xmlns:p14="http://schemas.microsoft.com/office/powerpoint/2010/main" val="239220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48206"/>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Modeling Approach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332031" y="838898"/>
            <a:ext cx="11667136" cy="402073"/>
          </a:xfrm>
        </p:spPr>
        <p:txBody>
          <a:bodyPr>
            <a:normAutofit fontScale="92500" lnSpcReduction="20000"/>
          </a:bodyPr>
          <a:lstStyle/>
          <a:p>
            <a:pPr marL="36900" indent="0">
              <a:buNone/>
            </a:pPr>
            <a:r>
              <a:rPr lang="en-US" dirty="0"/>
              <a:t>C</a:t>
            </a:r>
            <a:r>
              <a:rPr lang="en-US" sz="2000" dirty="0"/>
              <a:t>omparing  the performance of all the models.</a:t>
            </a:r>
          </a:p>
          <a:p>
            <a:pPr marL="36900" indent="0">
              <a:buNone/>
            </a:pPr>
            <a:endParaRPr lang="en-US" sz="2000" dirty="0"/>
          </a:p>
        </p:txBody>
      </p:sp>
      <p:pic>
        <p:nvPicPr>
          <p:cNvPr id="5" name="Picture 4">
            <a:extLst>
              <a:ext uri="{FF2B5EF4-FFF2-40B4-BE49-F238E27FC236}">
                <a16:creationId xmlns:a16="http://schemas.microsoft.com/office/drawing/2014/main" id="{2A2F6E0E-2884-FB8B-FA25-D62CAAF31422}"/>
              </a:ext>
            </a:extLst>
          </p:cNvPr>
          <p:cNvPicPr>
            <a:picLocks noChangeAspect="1"/>
          </p:cNvPicPr>
          <p:nvPr/>
        </p:nvPicPr>
        <p:blipFill>
          <a:blip r:embed="rId2"/>
          <a:stretch>
            <a:fillRect/>
          </a:stretch>
        </p:blipFill>
        <p:spPr>
          <a:xfrm>
            <a:off x="465461" y="1240970"/>
            <a:ext cx="11281780" cy="1576549"/>
          </a:xfrm>
          <a:prstGeom prst="rect">
            <a:avLst/>
          </a:prstGeom>
        </p:spPr>
      </p:pic>
      <p:pic>
        <p:nvPicPr>
          <p:cNvPr id="8" name="Picture 7">
            <a:extLst>
              <a:ext uri="{FF2B5EF4-FFF2-40B4-BE49-F238E27FC236}">
                <a16:creationId xmlns:a16="http://schemas.microsoft.com/office/drawing/2014/main" id="{0326C2CB-8850-D68B-EBFD-E589A8FD42EA}"/>
              </a:ext>
            </a:extLst>
          </p:cNvPr>
          <p:cNvPicPr>
            <a:picLocks noChangeAspect="1"/>
          </p:cNvPicPr>
          <p:nvPr/>
        </p:nvPicPr>
        <p:blipFill>
          <a:blip r:embed="rId3"/>
          <a:stretch>
            <a:fillRect/>
          </a:stretch>
        </p:blipFill>
        <p:spPr>
          <a:xfrm>
            <a:off x="465461" y="2908258"/>
            <a:ext cx="11281780" cy="1576549"/>
          </a:xfrm>
          <a:prstGeom prst="rect">
            <a:avLst/>
          </a:prstGeom>
        </p:spPr>
      </p:pic>
      <p:sp>
        <p:nvSpPr>
          <p:cNvPr id="14" name="Content Placeholder 2">
            <a:extLst>
              <a:ext uri="{FF2B5EF4-FFF2-40B4-BE49-F238E27FC236}">
                <a16:creationId xmlns:a16="http://schemas.microsoft.com/office/drawing/2014/main" id="{10743CA1-9BC9-4AD1-BB1B-6AE14DD79426}"/>
              </a:ext>
            </a:extLst>
          </p:cNvPr>
          <p:cNvSpPr txBox="1">
            <a:spLocks/>
          </p:cNvSpPr>
          <p:nvPr/>
        </p:nvSpPr>
        <p:spPr>
          <a:xfrm>
            <a:off x="272783" y="4616163"/>
            <a:ext cx="11667136" cy="2093631"/>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151200" marR="0" indent="0">
              <a:lnSpc>
                <a:spcPct val="125000"/>
              </a:lnSpc>
              <a:spcBef>
                <a:spcPts val="0"/>
              </a:spcBef>
              <a:spcAft>
                <a:spcPts val="8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-Adjusted R-square value is highest for test datasets of Random Forest and Bagging. </a:t>
            </a:r>
          </a:p>
          <a:p>
            <a:pPr marL="151200" marR="0" indent="0">
              <a:lnSpc>
                <a:spcPct val="125000"/>
              </a:lnSpc>
              <a:spcBef>
                <a:spcPts val="0"/>
              </a:spcBef>
              <a:spcAft>
                <a:spcPts val="8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-Random Forest train/test datasets values are closer; hence RF has the best performance. </a:t>
            </a:r>
          </a:p>
          <a:p>
            <a:pPr marL="151200" marR="0" indent="0">
              <a:lnSpc>
                <a:spcPct val="125000"/>
              </a:lnSpc>
              <a:spcBef>
                <a:spcPts val="0"/>
              </a:spcBef>
              <a:spcAft>
                <a:spcPts val="800"/>
              </a:spcAft>
              <a:buNone/>
            </a:pPr>
            <a:r>
              <a:rPr lang="en-US" dirty="0">
                <a:effectLst/>
                <a:latin typeface="Times New Roman" panose="02020603050405020304" pitchFamily="18" charset="0"/>
                <a:ea typeface="Times New Roman" panose="02020603050405020304" pitchFamily="18" charset="0"/>
              </a:rPr>
              <a:t>-Linear Regression is at par with RF model (with Adjusted r-squared difference of less than 0.0107). </a:t>
            </a:r>
          </a:p>
          <a:p>
            <a:pPr marL="151200" marR="0" indent="0">
              <a:lnSpc>
                <a:spcPct val="125000"/>
              </a:lnSpc>
              <a:spcBef>
                <a:spcPts val="0"/>
              </a:spcBef>
              <a:spcAft>
                <a:spcPts val="800"/>
              </a:spcAft>
              <a:buNone/>
            </a:pPr>
            <a:r>
              <a:rPr lang="en-US" dirty="0">
                <a:effectLst/>
                <a:latin typeface="Times New Roman" panose="02020603050405020304" pitchFamily="18" charset="0"/>
                <a:ea typeface="Times New Roman" panose="02020603050405020304" pitchFamily="18" charset="0"/>
              </a:rPr>
              <a:t>-Linear Regression are less complex &amp; faster to execute resulting in lower execution costs. </a:t>
            </a:r>
          </a:p>
          <a:p>
            <a:pPr marL="151200" marR="0" indent="0">
              <a:lnSpc>
                <a:spcPct val="125000"/>
              </a:lnSpc>
              <a:spcBef>
                <a:spcPts val="0"/>
              </a:spcBef>
              <a:spcAft>
                <a:spcPts val="800"/>
              </a:spcAft>
              <a:buNone/>
            </a:pPr>
            <a:r>
              <a:rPr lang="en-US" dirty="0">
                <a:effectLst/>
                <a:latin typeface="Times New Roman" panose="02020603050405020304" pitchFamily="18" charset="0"/>
                <a:ea typeface="Times New Roman" panose="02020603050405020304" pitchFamily="18" charset="0"/>
              </a:rPr>
              <a:t>-Hence, we can consider linear regression as the best model of the lot.</a:t>
            </a:r>
            <a:endParaRPr lang="en-US" dirty="0"/>
          </a:p>
        </p:txBody>
      </p:sp>
    </p:spTree>
    <p:extLst>
      <p:ext uri="{BB962C8B-B14F-4D97-AF65-F5344CB8AC3E}">
        <p14:creationId xmlns:p14="http://schemas.microsoft.com/office/powerpoint/2010/main" val="317526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106261"/>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Recommendations</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595012" y="1048624"/>
            <a:ext cx="11325743" cy="5528345"/>
          </a:xfrm>
        </p:spPr>
        <p:txBody>
          <a:bodyPr>
            <a:normAutofit lnSpcReduction="10000"/>
          </a:bodyPr>
          <a:lstStyle/>
          <a:p>
            <a:r>
              <a:rPr lang="en-US" dirty="0"/>
              <a:t>Linear regression is the optimum model to predict insurance costs for the given features, as it has comparable performance with all other models(Random Forest has the highest performance of all models, but RF model is complex and time consuming in real world scenarios with large datasets).</a:t>
            </a:r>
          </a:p>
          <a:p>
            <a:r>
              <a:rPr lang="en-US" dirty="0"/>
              <a:t>Linear regression in this scenario can be expressed as a function of predictor and target variables as follows:</a:t>
            </a:r>
          </a:p>
          <a:p>
            <a:pPr marL="36900" indent="0">
              <a:buNone/>
            </a:pPr>
            <a:r>
              <a:rPr lang="en-US" dirty="0"/>
              <a:t>	insurance_cost = -1.078e-16 + (0.9692)weight + (0.0290) last_admitted + (0.0174) weight_change+</a:t>
            </a:r>
          </a:p>
          <a:p>
            <a:pPr marL="36900" indent="0">
              <a:buNone/>
            </a:pPr>
            <a:r>
              <a:rPr lang="en-US" dirty="0"/>
              <a:t>					(0.0044) age – (0.0283) checkup_count – (0.008) relationship_years</a:t>
            </a:r>
          </a:p>
          <a:p>
            <a:r>
              <a:rPr lang="en-US" dirty="0"/>
              <a:t>Weight is the most significant of features in determining the insurance cost.</a:t>
            </a:r>
          </a:p>
          <a:p>
            <a:r>
              <a:rPr lang="en-US" dirty="0"/>
              <a:t>Other features of importance are last_admitted, weight_change, age, checkup_count and relationship_years.</a:t>
            </a:r>
          </a:p>
          <a:p>
            <a:r>
              <a:rPr lang="en-US" dirty="0"/>
              <a:t>Considering weight (taken at time of enrollment) to be the most important feature might not be optimal. Height should also be taken into consideration. A better factor to weigh insurance_cost should be BMI or body fat percentage, which gives a better indication of patient’s health. </a:t>
            </a:r>
          </a:p>
          <a:p>
            <a:r>
              <a:rPr lang="en-US" dirty="0"/>
              <a:t>Smoking is also a huge factor in most of the health issues, insurance cost should be heavily correlated to smoking habits, which can be identified via blood tests. This would promote health lifestyle for the customers.</a:t>
            </a:r>
          </a:p>
          <a:p>
            <a:endParaRPr lang="en-US" dirty="0"/>
          </a:p>
        </p:txBody>
      </p:sp>
    </p:spTree>
    <p:extLst>
      <p:ext uri="{BB962C8B-B14F-4D97-AF65-F5344CB8AC3E}">
        <p14:creationId xmlns:p14="http://schemas.microsoft.com/office/powerpoint/2010/main" val="222062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131428"/>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Recommendations             </a:t>
            </a:r>
            <a:r>
              <a:rPr lang="en-US" sz="20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595012" y="1048624"/>
            <a:ext cx="11325743" cy="5528345"/>
          </a:xfrm>
        </p:spPr>
        <p:txBody>
          <a:bodyPr>
            <a:normAutofit/>
          </a:bodyPr>
          <a:lstStyle/>
          <a:p>
            <a:r>
              <a:rPr lang="en-US" dirty="0"/>
              <a:t>Age, even though present in the dataset and in the important feature, the correlation seems to be weak. This is another factor that business needs to reconsider.</a:t>
            </a:r>
          </a:p>
          <a:p>
            <a:r>
              <a:rPr lang="en-US" dirty="0"/>
              <a:t>Being in the age of digital revolution and widespread use of smart bands/watches, the company should promote healthy lifestyle with brownie points for more steps walked over a period, which can be sourced from the members smart watch information.</a:t>
            </a:r>
          </a:p>
          <a:p>
            <a:r>
              <a:rPr lang="en-US" dirty="0"/>
              <a:t>The dataset seems to have missed critical information such as frequency and amount of past claims, which should have a considerable impact on the insurance cost.</a:t>
            </a:r>
          </a:p>
          <a:p>
            <a:r>
              <a:rPr lang="en-US" dirty="0"/>
              <a:t>Even though we have information on customers covered by any other company, we should have insights on why the cover with one company is not enough based on the customers' profile. </a:t>
            </a:r>
          </a:p>
          <a:p>
            <a:r>
              <a:rPr lang="en-US" dirty="0"/>
              <a:t>Dependents information is also not provided, though these might be individual insurances, this needs to be clarified with business.</a:t>
            </a:r>
          </a:p>
        </p:txBody>
      </p:sp>
    </p:spTree>
    <p:extLst>
      <p:ext uri="{BB962C8B-B14F-4D97-AF65-F5344CB8AC3E}">
        <p14:creationId xmlns:p14="http://schemas.microsoft.com/office/powerpoint/2010/main" val="2672709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8952-61B2-F908-FE41-CC7BB0D0113F}"/>
              </a:ext>
            </a:extLst>
          </p:cNvPr>
          <p:cNvSpPr txBox="1"/>
          <p:nvPr/>
        </p:nvSpPr>
        <p:spPr>
          <a:xfrm>
            <a:off x="4757955" y="3136612"/>
            <a:ext cx="2676089" cy="584775"/>
          </a:xfrm>
          <a:prstGeom prst="rect">
            <a:avLst/>
          </a:prstGeom>
          <a:noFill/>
        </p:spPr>
        <p:txBody>
          <a:bodyPr wrap="square" rtlCol="0">
            <a:spAutoFit/>
          </a:bodyPr>
          <a:lstStyle/>
          <a:p>
            <a:r>
              <a:rPr lang="en-US" sz="3200" dirty="0"/>
              <a:t>~Thank You~</a:t>
            </a:r>
          </a:p>
        </p:txBody>
      </p:sp>
    </p:spTree>
    <p:extLst>
      <p:ext uri="{BB962C8B-B14F-4D97-AF65-F5344CB8AC3E}">
        <p14:creationId xmlns:p14="http://schemas.microsoft.com/office/powerpoint/2010/main" val="64359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20242"/>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Business Problem Understanding</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595012" y="780176"/>
            <a:ext cx="11325743" cy="5796793"/>
          </a:xfrm>
        </p:spPr>
        <p:txBody>
          <a:bodyPr>
            <a:normAutofit/>
          </a:bodyPr>
          <a:lstStyle/>
          <a:p>
            <a:pPr marL="36900" indent="0">
              <a:buNone/>
            </a:pPr>
            <a:r>
              <a:rPr lang="en-US" i="1" u="sng" dirty="0">
                <a:effectLst/>
                <a:ea typeface="Times New Roman" panose="02020603050405020304" pitchFamily="18" charset="0"/>
                <a:cs typeface="Times New Roman" panose="02020603050405020304" pitchFamily="18" charset="0"/>
              </a:rPr>
              <a:t>Business Problem</a:t>
            </a:r>
          </a:p>
          <a:p>
            <a:r>
              <a:rPr lang="en-US" dirty="0">
                <a:effectLst/>
                <a:ea typeface="Times New Roman" panose="02020603050405020304" pitchFamily="18" charset="0"/>
                <a:cs typeface="Times New Roman" panose="02020603050405020304" pitchFamily="18" charset="0"/>
              </a:rPr>
              <a:t>Health care is a critical domain for every individual as it directly links to well being of an individual and by extension his/her family.</a:t>
            </a:r>
          </a:p>
          <a:p>
            <a:r>
              <a:rPr lang="en-US" dirty="0">
                <a:effectLst/>
                <a:ea typeface="Times New Roman" panose="02020603050405020304" pitchFamily="18" charset="0"/>
                <a:cs typeface="Times New Roman" panose="02020603050405020304" pitchFamily="18" charset="0"/>
              </a:rPr>
              <a:t>Money plays a major role in this domain, because certain treatments are very expensive, and insurance helps to cover the risk.</a:t>
            </a:r>
          </a:p>
          <a:p>
            <a:r>
              <a:rPr lang="en-US" dirty="0">
                <a:effectLst/>
                <a:ea typeface="Times New Roman" panose="02020603050405020304" pitchFamily="18" charset="0"/>
                <a:cs typeface="Times New Roman" panose="02020603050405020304" pitchFamily="18" charset="0"/>
              </a:rPr>
              <a:t>If any individual is not covered under the insurance, then it will become a tough financial situation for that individual. </a:t>
            </a:r>
          </a:p>
          <a:p>
            <a:r>
              <a:rPr lang="en-US" dirty="0">
                <a:effectLst/>
                <a:ea typeface="Times New Roman" panose="02020603050405020304" pitchFamily="18" charset="0"/>
                <a:cs typeface="Times New Roman" panose="02020603050405020304" pitchFamily="18" charset="0"/>
              </a:rPr>
              <a:t>A health insurance risk pool is a group of individuals whose medical costs are combined to calculate premiums. </a:t>
            </a:r>
          </a:p>
          <a:p>
            <a:r>
              <a:rPr lang="en-US" dirty="0">
                <a:effectLst/>
                <a:ea typeface="Times New Roman" panose="02020603050405020304" pitchFamily="18" charset="0"/>
                <a:cs typeface="Times New Roman" panose="02020603050405020304" pitchFamily="18" charset="0"/>
              </a:rPr>
              <a:t>Pooling risks together allows the higher costs of the less healthy to be offset by the relatively lower costs of the healthy.</a:t>
            </a:r>
          </a:p>
          <a:p>
            <a:r>
              <a:rPr lang="en-US" dirty="0">
                <a:effectLst/>
                <a:ea typeface="Times New Roman" panose="02020603050405020304" pitchFamily="18" charset="0"/>
                <a:cs typeface="Times New Roman" panose="02020603050405020304" pitchFamily="18" charset="0"/>
              </a:rPr>
              <a:t>A risk pool with healthy individuals can result in lower-than-average insurance costs, a large pool with a large share of unhealthy individuals can have higher-than-average costs.</a:t>
            </a:r>
          </a:p>
          <a:p>
            <a:r>
              <a:rPr lang="en-US" dirty="0">
                <a:effectLst/>
                <a:ea typeface="Times New Roman" panose="02020603050405020304" pitchFamily="18" charset="0"/>
                <a:cs typeface="Times New Roman" panose="02020603050405020304" pitchFamily="18" charset="0"/>
              </a:rPr>
              <a:t>Hence the ability of the insurance company to assess the health/risk of its customer and correlate it to an optimal insurance cost is paramount.</a:t>
            </a:r>
            <a:endParaRPr lang="en-US" dirty="0"/>
          </a:p>
        </p:txBody>
      </p:sp>
    </p:spTree>
    <p:extLst>
      <p:ext uri="{BB962C8B-B14F-4D97-AF65-F5344CB8AC3E}">
        <p14:creationId xmlns:p14="http://schemas.microsoft.com/office/powerpoint/2010/main" val="41108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03464"/>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Business Problem Understanding       </a:t>
            </a:r>
            <a:r>
              <a:rPr lang="en-US" sz="2000" dirty="0"/>
              <a:t>(continued)</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595012" y="780176"/>
            <a:ext cx="11325743" cy="5796793"/>
          </a:xfrm>
        </p:spPr>
        <p:txBody>
          <a:bodyPr>
            <a:normAutofit/>
          </a:bodyPr>
          <a:lstStyle/>
          <a:p>
            <a:pPr marL="36900" indent="0">
              <a:buNone/>
            </a:pPr>
            <a:r>
              <a:rPr lang="en-US" i="1" u="sng" dirty="0">
                <a:effectLst/>
                <a:ea typeface="Times New Roman" panose="02020603050405020304" pitchFamily="18" charset="0"/>
                <a:cs typeface="Times New Roman" panose="02020603050405020304" pitchFamily="18" charset="0"/>
              </a:rPr>
              <a:t>Constraints</a:t>
            </a:r>
          </a:p>
          <a:p>
            <a:r>
              <a:rPr lang="en-US" dirty="0">
                <a:effectLst/>
                <a:cs typeface="Times New Roman" panose="02020603050405020304" pitchFamily="18" charset="0"/>
              </a:rPr>
              <a:t>The main constraints faced by insurance companies are economic uncertainty, regulatory changes and risk of contagion.</a:t>
            </a:r>
          </a:p>
          <a:p>
            <a:r>
              <a:rPr lang="en-US" dirty="0">
                <a:effectLst/>
                <a:cs typeface="Times New Roman" panose="02020603050405020304" pitchFamily="18" charset="0"/>
              </a:rPr>
              <a:t>Any of these could impact the insurance company’s ability to hedge the treatment cost of unhealthy individuals over perceived healthy individuals.</a:t>
            </a:r>
          </a:p>
          <a:p>
            <a:r>
              <a:rPr lang="en-US" dirty="0">
                <a:effectLst/>
                <a:cs typeface="Times New Roman" panose="02020603050405020304" pitchFamily="18" charset="0"/>
              </a:rPr>
              <a:t>The model will consider existing data patterns provided and arrive at a prediction model. If the circumstances change and if new factors/features of importance emerges, the model’s efficacy will be severely impacted.</a:t>
            </a:r>
          </a:p>
          <a:p>
            <a:pPr marL="36900" indent="0">
              <a:buNone/>
            </a:pPr>
            <a:r>
              <a:rPr lang="en-US" i="1" u="sng" dirty="0">
                <a:effectLst/>
                <a:ea typeface="Times New Roman" panose="02020603050405020304" pitchFamily="18" charset="0"/>
                <a:cs typeface="Times New Roman" panose="02020603050405020304" pitchFamily="18" charset="0"/>
              </a:rPr>
              <a:t>Scope</a:t>
            </a:r>
          </a:p>
          <a:p>
            <a:r>
              <a:rPr lang="en-US" dirty="0"/>
              <a:t>The scope of this business problem is limited to the data provided by the business.</a:t>
            </a:r>
          </a:p>
          <a:p>
            <a:r>
              <a:rPr lang="en-US" dirty="0"/>
              <a:t>No other external factors will be considered in the data analysis or model building phase.</a:t>
            </a:r>
          </a:p>
          <a:p>
            <a:r>
              <a:rPr lang="en-US" dirty="0"/>
              <a:t>The model building exercise will consider linear, non-linear and ensemble models to arrive at the best model based on performance factors such as Adjusted R-square and RMSE.</a:t>
            </a:r>
          </a:p>
          <a:p>
            <a:r>
              <a:rPr lang="en-US" dirty="0"/>
              <a:t>The exercise will evaluate the data over 10 regression models.</a:t>
            </a:r>
          </a:p>
          <a:p>
            <a:pPr marL="36900" indent="0">
              <a:buNone/>
            </a:pPr>
            <a:endParaRPr lang="en-US" dirty="0"/>
          </a:p>
          <a:p>
            <a:endParaRPr lang="en-US" dirty="0"/>
          </a:p>
        </p:txBody>
      </p:sp>
    </p:spTree>
    <p:extLst>
      <p:ext uri="{BB962C8B-B14F-4D97-AF65-F5344CB8AC3E}">
        <p14:creationId xmlns:p14="http://schemas.microsoft.com/office/powerpoint/2010/main" val="290782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00668"/>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Business Problem Understanding       </a:t>
            </a:r>
            <a:r>
              <a:rPr lang="en-US" sz="2000" dirty="0"/>
              <a:t>(continued)</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595012" y="780176"/>
            <a:ext cx="11325743" cy="5796793"/>
          </a:xfrm>
        </p:spPr>
        <p:txBody>
          <a:bodyPr>
            <a:normAutofit/>
          </a:bodyPr>
          <a:lstStyle/>
          <a:p>
            <a:pPr marL="36900" indent="0">
              <a:buNone/>
            </a:pPr>
            <a:r>
              <a:rPr lang="en-US" i="1" u="sng" dirty="0">
                <a:effectLst/>
                <a:ea typeface="Times New Roman" panose="02020603050405020304" pitchFamily="18" charset="0"/>
                <a:cs typeface="Times New Roman" panose="02020603050405020304" pitchFamily="18" charset="0"/>
              </a:rPr>
              <a:t>Objectives</a:t>
            </a:r>
          </a:p>
          <a:p>
            <a:r>
              <a:rPr lang="en-US" dirty="0">
                <a:effectLst/>
                <a:cs typeface="Times New Roman" panose="02020603050405020304" pitchFamily="18" charset="0"/>
              </a:rPr>
              <a:t>Gain insights on the features using exploratory data analysis.</a:t>
            </a:r>
          </a:p>
          <a:p>
            <a:r>
              <a:rPr lang="en-US" dirty="0">
                <a:effectLst/>
                <a:cs typeface="Times New Roman" panose="02020603050405020304" pitchFamily="18" charset="0"/>
              </a:rPr>
              <a:t>Treat the data in case of missing values, duplicates, outliers etc.</a:t>
            </a:r>
          </a:p>
          <a:p>
            <a:r>
              <a:rPr lang="en-US" dirty="0">
                <a:effectLst/>
                <a:cs typeface="Times New Roman" panose="02020603050405020304" pitchFamily="18" charset="0"/>
              </a:rPr>
              <a:t>Consider all the features provided, such as health and habit related parameters, towards arriving at  the estimated cost of insurance.</a:t>
            </a:r>
          </a:p>
          <a:p>
            <a:r>
              <a:rPr lang="en-US" dirty="0">
                <a:effectLst/>
                <a:cs typeface="Times New Roman" panose="02020603050405020304" pitchFamily="18" charset="0"/>
              </a:rPr>
              <a:t>Build a predictive regression model, that can predict the optimum insurance cost for an individual with highest accuracy and in a cost-effective manner.</a:t>
            </a:r>
          </a:p>
          <a:p>
            <a:r>
              <a:rPr lang="en-US" dirty="0">
                <a:effectLst/>
                <a:cs typeface="Times New Roman" panose="02020603050405020304" pitchFamily="18" charset="0"/>
              </a:rPr>
              <a:t>Provide recommendations to business based on the provided data.</a:t>
            </a:r>
          </a:p>
          <a:p>
            <a:endParaRPr lang="en-US" dirty="0"/>
          </a:p>
          <a:p>
            <a:endParaRPr lang="en-US" dirty="0"/>
          </a:p>
        </p:txBody>
      </p:sp>
    </p:spTree>
    <p:extLst>
      <p:ext uri="{BB962C8B-B14F-4D97-AF65-F5344CB8AC3E}">
        <p14:creationId xmlns:p14="http://schemas.microsoft.com/office/powerpoint/2010/main" val="158735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81094"/>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Insights from Analysis</a:t>
            </a:r>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486561" y="959407"/>
            <a:ext cx="5209563" cy="5637336"/>
          </a:xfrm>
        </p:spPr>
        <p:txBody>
          <a:bodyPr>
            <a:normAutofit/>
          </a:bodyPr>
          <a:lstStyle/>
          <a:p>
            <a:r>
              <a:rPr lang="en-US" dirty="0"/>
              <a:t>Dataset provided by business has 25,000 rows(observations) across 24 columns (features).</a:t>
            </a:r>
          </a:p>
          <a:p>
            <a:r>
              <a:rPr lang="en-US" dirty="0"/>
              <a:t>Data has 14 integer, 2 float &amp; 8 object features where the target variable is ‘insurance_cost’, a continuous variable.</a:t>
            </a:r>
          </a:p>
          <a:p>
            <a:r>
              <a:rPr lang="en-US" dirty="0"/>
              <a:t>Data has no duplicate rows.</a:t>
            </a:r>
          </a:p>
          <a:p>
            <a:r>
              <a:rPr lang="en-US" dirty="0"/>
              <a:t>2 columns have missing values – ‘bmi’ &amp; ‘Year_last_admitted’.</a:t>
            </a:r>
          </a:p>
          <a:p>
            <a:r>
              <a:rPr lang="en-US" dirty="0"/>
              <a:t>Below columns will be renamed as follows:</a:t>
            </a:r>
          </a:p>
          <a:p>
            <a:pPr marL="36900" indent="0">
              <a:buNone/>
            </a:pPr>
            <a:endParaRPr lang="en-US" sz="1200" dirty="0"/>
          </a:p>
          <a:p>
            <a:pPr marL="36900" indent="0">
              <a:buNone/>
            </a:pPr>
            <a:r>
              <a:rPr lang="en-US" dirty="0"/>
              <a:t>	</a:t>
            </a:r>
          </a:p>
          <a:p>
            <a:endParaRPr lang="en-US" dirty="0"/>
          </a:p>
        </p:txBody>
      </p:sp>
      <p:pic>
        <p:nvPicPr>
          <p:cNvPr id="5" name="Picture 4">
            <a:extLst>
              <a:ext uri="{FF2B5EF4-FFF2-40B4-BE49-F238E27FC236}">
                <a16:creationId xmlns:a16="http://schemas.microsoft.com/office/drawing/2014/main" id="{9E80C111-FBCA-43A6-0CED-A3266CEE7535}"/>
              </a:ext>
            </a:extLst>
          </p:cNvPr>
          <p:cNvPicPr>
            <a:picLocks noChangeAspect="1"/>
          </p:cNvPicPr>
          <p:nvPr/>
        </p:nvPicPr>
        <p:blipFill>
          <a:blip r:embed="rId2"/>
          <a:stretch>
            <a:fillRect/>
          </a:stretch>
        </p:blipFill>
        <p:spPr>
          <a:xfrm>
            <a:off x="6090676" y="959407"/>
            <a:ext cx="5040744" cy="5342914"/>
          </a:xfrm>
          <a:prstGeom prst="rect">
            <a:avLst/>
          </a:prstGeom>
        </p:spPr>
      </p:pic>
      <p:pic>
        <p:nvPicPr>
          <p:cNvPr id="13" name="Picture 12">
            <a:extLst>
              <a:ext uri="{FF2B5EF4-FFF2-40B4-BE49-F238E27FC236}">
                <a16:creationId xmlns:a16="http://schemas.microsoft.com/office/drawing/2014/main" id="{814B48A3-A156-D816-F80A-1E4212CF45D8}"/>
              </a:ext>
            </a:extLst>
          </p:cNvPr>
          <p:cNvPicPr>
            <a:picLocks noChangeAspect="1"/>
          </p:cNvPicPr>
          <p:nvPr/>
        </p:nvPicPr>
        <p:blipFill>
          <a:blip r:embed="rId3"/>
          <a:stretch>
            <a:fillRect/>
          </a:stretch>
        </p:blipFill>
        <p:spPr>
          <a:xfrm>
            <a:off x="913795" y="4677387"/>
            <a:ext cx="4114800" cy="1714500"/>
          </a:xfrm>
          <a:prstGeom prst="rect">
            <a:avLst/>
          </a:prstGeom>
        </p:spPr>
      </p:pic>
    </p:spTree>
    <p:extLst>
      <p:ext uri="{BB962C8B-B14F-4D97-AF65-F5344CB8AC3E}">
        <p14:creationId xmlns:p14="http://schemas.microsoft.com/office/powerpoint/2010/main" val="110354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3795" y="106261"/>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Insights from Analysis                 </a:t>
            </a:r>
            <a:r>
              <a:rPr lang="en-US" sz="1800" dirty="0"/>
              <a:t>(continued)</a:t>
            </a:r>
            <a:endParaRPr lang="en-US" dirty="0"/>
          </a:p>
        </p:txBody>
      </p:sp>
      <p:sp>
        <p:nvSpPr>
          <p:cNvPr id="3" name="Content Placeholder 2">
            <a:extLst>
              <a:ext uri="{FF2B5EF4-FFF2-40B4-BE49-F238E27FC236}">
                <a16:creationId xmlns:a16="http://schemas.microsoft.com/office/drawing/2014/main" id="{EF425D89-4F92-F056-7825-1C609FEC0B9A}"/>
              </a:ext>
            </a:extLst>
          </p:cNvPr>
          <p:cNvSpPr>
            <a:spLocks noGrp="1"/>
          </p:cNvSpPr>
          <p:nvPr>
            <p:ph idx="1"/>
          </p:nvPr>
        </p:nvSpPr>
        <p:spPr>
          <a:xfrm>
            <a:off x="0" y="928047"/>
            <a:ext cx="4791234" cy="359577"/>
          </a:xfrm>
        </p:spPr>
        <p:txBody>
          <a:bodyPr>
            <a:normAutofit fontScale="92500" lnSpcReduction="10000"/>
          </a:bodyPr>
          <a:lstStyle/>
          <a:p>
            <a:pPr marL="36900" indent="0">
              <a:buNone/>
            </a:pPr>
            <a:r>
              <a:rPr lang="en-US" i="1" u="sng" dirty="0"/>
              <a:t>Detailed summary of numerical columns</a:t>
            </a:r>
          </a:p>
        </p:txBody>
      </p:sp>
      <p:pic>
        <p:nvPicPr>
          <p:cNvPr id="7" name="Picture 6">
            <a:extLst>
              <a:ext uri="{FF2B5EF4-FFF2-40B4-BE49-F238E27FC236}">
                <a16:creationId xmlns:a16="http://schemas.microsoft.com/office/drawing/2014/main" id="{C74319D8-995E-25AB-533D-166DDBEFC719}"/>
              </a:ext>
            </a:extLst>
          </p:cNvPr>
          <p:cNvPicPr>
            <a:picLocks noChangeAspect="1"/>
          </p:cNvPicPr>
          <p:nvPr/>
        </p:nvPicPr>
        <p:blipFill>
          <a:blip r:embed="rId2"/>
          <a:stretch>
            <a:fillRect/>
          </a:stretch>
        </p:blipFill>
        <p:spPr>
          <a:xfrm>
            <a:off x="140376" y="1287624"/>
            <a:ext cx="6234496" cy="3722594"/>
          </a:xfrm>
          <a:prstGeom prst="rect">
            <a:avLst/>
          </a:prstGeom>
        </p:spPr>
      </p:pic>
      <p:pic>
        <p:nvPicPr>
          <p:cNvPr id="9" name="Picture 8">
            <a:extLst>
              <a:ext uri="{FF2B5EF4-FFF2-40B4-BE49-F238E27FC236}">
                <a16:creationId xmlns:a16="http://schemas.microsoft.com/office/drawing/2014/main" id="{ABB599B2-10D1-DAE5-D7F3-4D6CFCB83CD3}"/>
              </a:ext>
            </a:extLst>
          </p:cNvPr>
          <p:cNvPicPr>
            <a:picLocks noChangeAspect="1"/>
          </p:cNvPicPr>
          <p:nvPr/>
        </p:nvPicPr>
        <p:blipFill>
          <a:blip r:embed="rId3"/>
          <a:stretch>
            <a:fillRect/>
          </a:stretch>
        </p:blipFill>
        <p:spPr>
          <a:xfrm>
            <a:off x="7662377" y="2816737"/>
            <a:ext cx="4287027" cy="2220526"/>
          </a:xfrm>
          <a:prstGeom prst="rect">
            <a:avLst/>
          </a:prstGeom>
        </p:spPr>
      </p:pic>
      <p:pic>
        <p:nvPicPr>
          <p:cNvPr id="11" name="Picture 10">
            <a:extLst>
              <a:ext uri="{FF2B5EF4-FFF2-40B4-BE49-F238E27FC236}">
                <a16:creationId xmlns:a16="http://schemas.microsoft.com/office/drawing/2014/main" id="{07646F0A-9D89-19E7-0A91-AF5427EE3035}"/>
              </a:ext>
            </a:extLst>
          </p:cNvPr>
          <p:cNvPicPr>
            <a:picLocks noChangeAspect="1"/>
          </p:cNvPicPr>
          <p:nvPr/>
        </p:nvPicPr>
        <p:blipFill>
          <a:blip r:embed="rId4"/>
          <a:stretch>
            <a:fillRect/>
          </a:stretch>
        </p:blipFill>
        <p:spPr>
          <a:xfrm>
            <a:off x="4263530" y="5085184"/>
            <a:ext cx="7685874" cy="1594107"/>
          </a:xfrm>
          <a:prstGeom prst="rect">
            <a:avLst/>
          </a:prstGeom>
        </p:spPr>
      </p:pic>
      <p:sp>
        <p:nvSpPr>
          <p:cNvPr id="8" name="Content Placeholder 2">
            <a:extLst>
              <a:ext uri="{FF2B5EF4-FFF2-40B4-BE49-F238E27FC236}">
                <a16:creationId xmlns:a16="http://schemas.microsoft.com/office/drawing/2014/main" id="{4E2A862A-2359-1CEA-A3A0-88DF88ADA0C4}"/>
              </a:ext>
            </a:extLst>
          </p:cNvPr>
          <p:cNvSpPr txBox="1">
            <a:spLocks/>
          </p:cNvSpPr>
          <p:nvPr/>
        </p:nvSpPr>
        <p:spPr>
          <a:xfrm>
            <a:off x="7783205" y="2416685"/>
            <a:ext cx="4347276" cy="55646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i="1" u="sng" dirty="0"/>
              <a:t>Detailed summary of categorical columns</a:t>
            </a:r>
          </a:p>
          <a:p>
            <a:pPr marL="36900" indent="0">
              <a:buFont typeface="Wingdings 2" charset="2"/>
              <a:buNone/>
            </a:pPr>
            <a:endParaRPr lang="en-US" dirty="0"/>
          </a:p>
          <a:p>
            <a:endParaRPr lang="en-US" dirty="0"/>
          </a:p>
        </p:txBody>
      </p:sp>
    </p:spTree>
    <p:extLst>
      <p:ext uri="{BB962C8B-B14F-4D97-AF65-F5344CB8AC3E}">
        <p14:creationId xmlns:p14="http://schemas.microsoft.com/office/powerpoint/2010/main" val="893709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19338"/>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Insights from Analysis                 </a:t>
            </a:r>
            <a:r>
              <a:rPr lang="en-US" sz="1800" dirty="0"/>
              <a:t>(continued)</a:t>
            </a:r>
            <a:endParaRPr lang="en-US" dirty="0"/>
          </a:p>
        </p:txBody>
      </p:sp>
      <p:sp>
        <p:nvSpPr>
          <p:cNvPr id="6" name="Content Placeholder 2">
            <a:extLst>
              <a:ext uri="{FF2B5EF4-FFF2-40B4-BE49-F238E27FC236}">
                <a16:creationId xmlns:a16="http://schemas.microsoft.com/office/drawing/2014/main" id="{E7E7FEA4-63E5-86E0-6C8C-C066315D1D76}"/>
              </a:ext>
            </a:extLst>
          </p:cNvPr>
          <p:cNvSpPr txBox="1">
            <a:spLocks/>
          </p:cNvSpPr>
          <p:nvPr/>
        </p:nvSpPr>
        <p:spPr>
          <a:xfrm>
            <a:off x="75070" y="1234842"/>
            <a:ext cx="4375632" cy="547865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i="1" u="sng" dirty="0"/>
              <a:t>Correlation Heatmap</a:t>
            </a:r>
          </a:p>
          <a:p>
            <a:r>
              <a:rPr lang="en-US" dirty="0"/>
              <a:t>Weight has an almost perfect positive correlation with insurance_cost.</a:t>
            </a:r>
          </a:p>
          <a:p>
            <a:r>
              <a:rPr lang="en-US" dirty="0"/>
              <a:t>last_admitted has a high negative correlation with weight and insurance_cost.</a:t>
            </a:r>
          </a:p>
          <a:p>
            <a:r>
              <a:rPr lang="en-US" dirty="0"/>
              <a:t>Weight_change has a moderate negative correlation with insurance_cost.</a:t>
            </a:r>
          </a:p>
          <a:p>
            <a:r>
              <a:rPr lang="en-US" dirty="0"/>
              <a:t>Interaction between all other numerical features are minimal and can be disregarded.</a:t>
            </a:r>
          </a:p>
          <a:p>
            <a:endParaRPr lang="en-US" dirty="0"/>
          </a:p>
          <a:p>
            <a:endParaRPr lang="en-US" dirty="0"/>
          </a:p>
        </p:txBody>
      </p:sp>
      <p:pic>
        <p:nvPicPr>
          <p:cNvPr id="8" name="Picture 7">
            <a:extLst>
              <a:ext uri="{FF2B5EF4-FFF2-40B4-BE49-F238E27FC236}">
                <a16:creationId xmlns:a16="http://schemas.microsoft.com/office/drawing/2014/main" id="{63B7F083-9BF4-00DA-3E4B-17A526623146}"/>
              </a:ext>
            </a:extLst>
          </p:cNvPr>
          <p:cNvPicPr>
            <a:picLocks noChangeAspect="1"/>
          </p:cNvPicPr>
          <p:nvPr/>
        </p:nvPicPr>
        <p:blipFill>
          <a:blip r:embed="rId2"/>
          <a:stretch>
            <a:fillRect/>
          </a:stretch>
        </p:blipFill>
        <p:spPr>
          <a:xfrm>
            <a:off x="4534678" y="1209675"/>
            <a:ext cx="7582252" cy="5553530"/>
          </a:xfrm>
          <a:prstGeom prst="rect">
            <a:avLst/>
          </a:prstGeom>
        </p:spPr>
      </p:pic>
    </p:spTree>
    <p:extLst>
      <p:ext uri="{BB962C8B-B14F-4D97-AF65-F5344CB8AC3E}">
        <p14:creationId xmlns:p14="http://schemas.microsoft.com/office/powerpoint/2010/main" val="4141332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10949"/>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Insights from Analysis                 </a:t>
            </a:r>
            <a:r>
              <a:rPr lang="en-US" sz="1800" dirty="0"/>
              <a:t>(continued)</a:t>
            </a:r>
            <a:endParaRPr lang="en-US" dirty="0"/>
          </a:p>
        </p:txBody>
      </p:sp>
      <p:sp>
        <p:nvSpPr>
          <p:cNvPr id="6" name="Content Placeholder 2">
            <a:extLst>
              <a:ext uri="{FF2B5EF4-FFF2-40B4-BE49-F238E27FC236}">
                <a16:creationId xmlns:a16="http://schemas.microsoft.com/office/drawing/2014/main" id="{E7E7FEA4-63E5-86E0-6C8C-C066315D1D76}"/>
              </a:ext>
            </a:extLst>
          </p:cNvPr>
          <p:cNvSpPr txBox="1">
            <a:spLocks/>
          </p:cNvSpPr>
          <p:nvPr/>
        </p:nvSpPr>
        <p:spPr>
          <a:xfrm>
            <a:off x="4250315" y="2198720"/>
            <a:ext cx="3508310" cy="285847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Surprisingly, average insurance cost across categorical variables such as ‘Alcohol’(consumption), ‘cholesterol_level’, ‘smoking_status’, ‘gender’, ‘exercise’, ‘occupation’ remained more or less the same.</a:t>
            </a:r>
          </a:p>
          <a:p>
            <a:endParaRPr lang="en-US" dirty="0"/>
          </a:p>
        </p:txBody>
      </p:sp>
      <p:pic>
        <p:nvPicPr>
          <p:cNvPr id="4" name="Picture 3">
            <a:extLst>
              <a:ext uri="{FF2B5EF4-FFF2-40B4-BE49-F238E27FC236}">
                <a16:creationId xmlns:a16="http://schemas.microsoft.com/office/drawing/2014/main" id="{38A41276-F366-F528-8DB7-E79474CFFDA8}"/>
              </a:ext>
            </a:extLst>
          </p:cNvPr>
          <p:cNvPicPr>
            <a:picLocks noChangeAspect="1"/>
          </p:cNvPicPr>
          <p:nvPr/>
        </p:nvPicPr>
        <p:blipFill>
          <a:blip r:embed="rId2"/>
          <a:stretch>
            <a:fillRect/>
          </a:stretch>
        </p:blipFill>
        <p:spPr>
          <a:xfrm>
            <a:off x="177248" y="928774"/>
            <a:ext cx="3864956" cy="1842734"/>
          </a:xfrm>
          <a:prstGeom prst="rect">
            <a:avLst/>
          </a:prstGeom>
        </p:spPr>
      </p:pic>
      <p:pic>
        <p:nvPicPr>
          <p:cNvPr id="7" name="Picture 6">
            <a:extLst>
              <a:ext uri="{FF2B5EF4-FFF2-40B4-BE49-F238E27FC236}">
                <a16:creationId xmlns:a16="http://schemas.microsoft.com/office/drawing/2014/main" id="{FF60699F-D27D-A026-D6A4-FACBE8B8E832}"/>
              </a:ext>
            </a:extLst>
          </p:cNvPr>
          <p:cNvPicPr>
            <a:picLocks noChangeAspect="1"/>
          </p:cNvPicPr>
          <p:nvPr/>
        </p:nvPicPr>
        <p:blipFill>
          <a:blip r:embed="rId3"/>
          <a:stretch>
            <a:fillRect/>
          </a:stretch>
        </p:blipFill>
        <p:spPr>
          <a:xfrm>
            <a:off x="7984375" y="4845594"/>
            <a:ext cx="3829682" cy="1842734"/>
          </a:xfrm>
          <a:prstGeom prst="rect">
            <a:avLst/>
          </a:prstGeom>
        </p:spPr>
      </p:pic>
      <p:pic>
        <p:nvPicPr>
          <p:cNvPr id="10" name="Picture 9">
            <a:extLst>
              <a:ext uri="{FF2B5EF4-FFF2-40B4-BE49-F238E27FC236}">
                <a16:creationId xmlns:a16="http://schemas.microsoft.com/office/drawing/2014/main" id="{95C24210-50EA-ACC1-EF26-7F5259D5B251}"/>
              </a:ext>
            </a:extLst>
          </p:cNvPr>
          <p:cNvPicPr>
            <a:picLocks noChangeAspect="1"/>
          </p:cNvPicPr>
          <p:nvPr/>
        </p:nvPicPr>
        <p:blipFill>
          <a:blip r:embed="rId4"/>
          <a:stretch>
            <a:fillRect/>
          </a:stretch>
        </p:blipFill>
        <p:spPr>
          <a:xfrm>
            <a:off x="177247" y="2872824"/>
            <a:ext cx="3864957" cy="1871453"/>
          </a:xfrm>
          <a:prstGeom prst="rect">
            <a:avLst/>
          </a:prstGeom>
        </p:spPr>
      </p:pic>
      <p:pic>
        <p:nvPicPr>
          <p:cNvPr id="12" name="Picture 11">
            <a:extLst>
              <a:ext uri="{FF2B5EF4-FFF2-40B4-BE49-F238E27FC236}">
                <a16:creationId xmlns:a16="http://schemas.microsoft.com/office/drawing/2014/main" id="{1F4B277F-A3EF-F67A-5834-9EB09197F265}"/>
              </a:ext>
            </a:extLst>
          </p:cNvPr>
          <p:cNvPicPr>
            <a:picLocks noChangeAspect="1"/>
          </p:cNvPicPr>
          <p:nvPr/>
        </p:nvPicPr>
        <p:blipFill>
          <a:blip r:embed="rId5"/>
          <a:stretch>
            <a:fillRect/>
          </a:stretch>
        </p:blipFill>
        <p:spPr>
          <a:xfrm>
            <a:off x="177247" y="4845593"/>
            <a:ext cx="3897841" cy="1871453"/>
          </a:xfrm>
          <a:prstGeom prst="rect">
            <a:avLst/>
          </a:prstGeom>
        </p:spPr>
      </p:pic>
      <p:pic>
        <p:nvPicPr>
          <p:cNvPr id="14" name="Picture 13">
            <a:extLst>
              <a:ext uri="{FF2B5EF4-FFF2-40B4-BE49-F238E27FC236}">
                <a16:creationId xmlns:a16="http://schemas.microsoft.com/office/drawing/2014/main" id="{C8340802-E560-5335-1864-60424D748B5F}"/>
              </a:ext>
            </a:extLst>
          </p:cNvPr>
          <p:cNvPicPr>
            <a:picLocks noChangeAspect="1"/>
          </p:cNvPicPr>
          <p:nvPr/>
        </p:nvPicPr>
        <p:blipFill>
          <a:blip r:embed="rId6"/>
          <a:stretch>
            <a:fillRect/>
          </a:stretch>
        </p:blipFill>
        <p:spPr>
          <a:xfrm>
            <a:off x="7949099" y="928774"/>
            <a:ext cx="3864958" cy="1885644"/>
          </a:xfrm>
          <a:prstGeom prst="rect">
            <a:avLst/>
          </a:prstGeom>
        </p:spPr>
      </p:pic>
      <p:pic>
        <p:nvPicPr>
          <p:cNvPr id="16" name="Picture 15">
            <a:extLst>
              <a:ext uri="{FF2B5EF4-FFF2-40B4-BE49-F238E27FC236}">
                <a16:creationId xmlns:a16="http://schemas.microsoft.com/office/drawing/2014/main" id="{30B493EF-5DB1-2839-68F0-6631B99D534A}"/>
              </a:ext>
            </a:extLst>
          </p:cNvPr>
          <p:cNvPicPr>
            <a:picLocks noChangeAspect="1"/>
          </p:cNvPicPr>
          <p:nvPr/>
        </p:nvPicPr>
        <p:blipFill>
          <a:blip r:embed="rId7"/>
          <a:stretch>
            <a:fillRect/>
          </a:stretch>
        </p:blipFill>
        <p:spPr>
          <a:xfrm>
            <a:off x="7966736" y="2872824"/>
            <a:ext cx="3829683" cy="1858641"/>
          </a:xfrm>
          <a:prstGeom prst="rect">
            <a:avLst/>
          </a:prstGeom>
        </p:spPr>
      </p:pic>
    </p:spTree>
    <p:extLst>
      <p:ext uri="{BB962C8B-B14F-4D97-AF65-F5344CB8AC3E}">
        <p14:creationId xmlns:p14="http://schemas.microsoft.com/office/powerpoint/2010/main" val="263810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6301-5089-466E-335C-0EAC6D0B9E29}"/>
              </a:ext>
            </a:extLst>
          </p:cNvPr>
          <p:cNvSpPr>
            <a:spLocks noGrp="1"/>
          </p:cNvSpPr>
          <p:nvPr>
            <p:ph type="title"/>
          </p:nvPr>
        </p:nvSpPr>
        <p:spPr>
          <a:xfrm>
            <a:off x="919119" y="124644"/>
            <a:ext cx="10353762" cy="556469"/>
          </a:xfrm>
          <a:solidFill>
            <a:srgbClr val="FFCC99"/>
          </a:soli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                      Insights from Analysis                 </a:t>
            </a:r>
            <a:r>
              <a:rPr lang="en-US" sz="1800" dirty="0"/>
              <a:t>(continued)</a:t>
            </a:r>
            <a:endParaRPr lang="en-US" dirty="0"/>
          </a:p>
        </p:txBody>
      </p:sp>
      <p:sp>
        <p:nvSpPr>
          <p:cNvPr id="6" name="Content Placeholder 2">
            <a:extLst>
              <a:ext uri="{FF2B5EF4-FFF2-40B4-BE49-F238E27FC236}">
                <a16:creationId xmlns:a16="http://schemas.microsoft.com/office/drawing/2014/main" id="{E7E7FEA4-63E5-86E0-6C8C-C066315D1D76}"/>
              </a:ext>
            </a:extLst>
          </p:cNvPr>
          <p:cNvSpPr txBox="1">
            <a:spLocks/>
          </p:cNvSpPr>
          <p:nvPr/>
        </p:nvSpPr>
        <p:spPr>
          <a:xfrm>
            <a:off x="246542" y="1055971"/>
            <a:ext cx="4460711" cy="263672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The only categorical variable across which the target variable ‘insurance_cost’ showed some variation is ‘other_insurers’, i.e. for customers who have opted for insurance from other companies the average insurance cost is higher than those who did not.</a:t>
            </a:r>
          </a:p>
        </p:txBody>
      </p:sp>
      <p:pic>
        <p:nvPicPr>
          <p:cNvPr id="5" name="Picture 4">
            <a:extLst>
              <a:ext uri="{FF2B5EF4-FFF2-40B4-BE49-F238E27FC236}">
                <a16:creationId xmlns:a16="http://schemas.microsoft.com/office/drawing/2014/main" id="{ECBBB359-04EA-EF6F-DA49-C91A8AB87E2A}"/>
              </a:ext>
            </a:extLst>
          </p:cNvPr>
          <p:cNvPicPr>
            <a:picLocks noChangeAspect="1"/>
          </p:cNvPicPr>
          <p:nvPr/>
        </p:nvPicPr>
        <p:blipFill>
          <a:blip r:embed="rId2"/>
          <a:stretch>
            <a:fillRect/>
          </a:stretch>
        </p:blipFill>
        <p:spPr>
          <a:xfrm>
            <a:off x="345659" y="3617196"/>
            <a:ext cx="5455297" cy="2636727"/>
          </a:xfrm>
          <a:prstGeom prst="rect">
            <a:avLst/>
          </a:prstGeom>
        </p:spPr>
      </p:pic>
      <p:pic>
        <p:nvPicPr>
          <p:cNvPr id="9" name="Picture 8">
            <a:extLst>
              <a:ext uri="{FF2B5EF4-FFF2-40B4-BE49-F238E27FC236}">
                <a16:creationId xmlns:a16="http://schemas.microsoft.com/office/drawing/2014/main" id="{42182B16-5B54-193A-36A3-D85FFD9B3F30}"/>
              </a:ext>
            </a:extLst>
          </p:cNvPr>
          <p:cNvPicPr>
            <a:picLocks noChangeAspect="1"/>
          </p:cNvPicPr>
          <p:nvPr/>
        </p:nvPicPr>
        <p:blipFill>
          <a:blip r:embed="rId3"/>
          <a:stretch>
            <a:fillRect/>
          </a:stretch>
        </p:blipFill>
        <p:spPr>
          <a:xfrm>
            <a:off x="7199939" y="726141"/>
            <a:ext cx="4894119" cy="2377585"/>
          </a:xfrm>
          <a:prstGeom prst="rect">
            <a:avLst/>
          </a:prstGeom>
        </p:spPr>
      </p:pic>
      <p:pic>
        <p:nvPicPr>
          <p:cNvPr id="13" name="Picture 12">
            <a:extLst>
              <a:ext uri="{FF2B5EF4-FFF2-40B4-BE49-F238E27FC236}">
                <a16:creationId xmlns:a16="http://schemas.microsoft.com/office/drawing/2014/main" id="{8668C5B9-E54C-CB57-BEA7-E14D6BF47753}"/>
              </a:ext>
            </a:extLst>
          </p:cNvPr>
          <p:cNvPicPr>
            <a:picLocks noChangeAspect="1"/>
          </p:cNvPicPr>
          <p:nvPr/>
        </p:nvPicPr>
        <p:blipFill>
          <a:blip r:embed="rId4"/>
          <a:stretch>
            <a:fillRect/>
          </a:stretch>
        </p:blipFill>
        <p:spPr>
          <a:xfrm>
            <a:off x="7195483" y="4310742"/>
            <a:ext cx="4898575" cy="2361996"/>
          </a:xfrm>
          <a:prstGeom prst="rect">
            <a:avLst/>
          </a:prstGeom>
        </p:spPr>
      </p:pic>
      <p:sp>
        <p:nvSpPr>
          <p:cNvPr id="17" name="Content Placeholder 2">
            <a:extLst>
              <a:ext uri="{FF2B5EF4-FFF2-40B4-BE49-F238E27FC236}">
                <a16:creationId xmlns:a16="http://schemas.microsoft.com/office/drawing/2014/main" id="{C8969380-706D-9BE0-397F-63996A05DDD5}"/>
              </a:ext>
            </a:extLst>
          </p:cNvPr>
          <p:cNvSpPr txBox="1">
            <a:spLocks/>
          </p:cNvSpPr>
          <p:nvPr/>
        </p:nvSpPr>
        <p:spPr>
          <a:xfrm>
            <a:off x="6372837" y="3296974"/>
            <a:ext cx="5998058" cy="91460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t>As weight increases insurance_cost increases and as the last_admitted year is older insurance_cost rises.</a:t>
            </a:r>
          </a:p>
        </p:txBody>
      </p:sp>
    </p:spTree>
    <p:extLst>
      <p:ext uri="{BB962C8B-B14F-4D97-AF65-F5344CB8AC3E}">
        <p14:creationId xmlns:p14="http://schemas.microsoft.com/office/powerpoint/2010/main" val="3025277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2006/metadata/properties"/>
    <ds:schemaRef ds:uri="71af3243-3dd4-4a8d-8c0d-dd76da1f02a5"/>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Slate</Template>
  <TotalTime>682</TotalTime>
  <Words>1844</Words>
  <Application>Microsoft Office PowerPoint</Application>
  <PresentationFormat>Widescreen</PresentationFormat>
  <Paragraphs>122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Calisto MT</vt:lpstr>
      <vt:lpstr>Times New Roman</vt:lpstr>
      <vt:lpstr>Wingdings</vt:lpstr>
      <vt:lpstr>Wingdings 2</vt:lpstr>
      <vt:lpstr>Slate</vt:lpstr>
      <vt:lpstr>Capstone Project- Health Care</vt:lpstr>
      <vt:lpstr>Business Problem Understanding</vt:lpstr>
      <vt:lpstr>               Business Problem Understanding       (continued)</vt:lpstr>
      <vt:lpstr>               Business Problem Understanding       (continued)</vt:lpstr>
      <vt:lpstr>Insights from Analysis</vt:lpstr>
      <vt:lpstr>                      Insights from Analysis                 (continued)</vt:lpstr>
      <vt:lpstr>                      Insights from Analysis                 (continued)</vt:lpstr>
      <vt:lpstr>                      Insights from Analysis                 (continued)</vt:lpstr>
      <vt:lpstr>                      Insights from Analysis                 (continued)</vt:lpstr>
      <vt:lpstr>Modeling Approach</vt:lpstr>
      <vt:lpstr>                     Modeling Approach               (continued)</vt:lpstr>
      <vt:lpstr>                     Modeling Approach               (continued)</vt:lpstr>
      <vt:lpstr>                     Modeling Approach               (continued)</vt:lpstr>
      <vt:lpstr>                     Modeling Approach               (continued)</vt:lpstr>
      <vt:lpstr>                     Modeling Approach               (continued)</vt:lpstr>
      <vt:lpstr>Recommendations</vt:lpstr>
      <vt:lpstr>                      Recommendations             (continued)</vt:lpstr>
      <vt:lpstr>PowerPoint Presentation</vt:lpstr>
    </vt:vector>
  </TitlesOfParts>
  <Company>Epicor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Health Care</dc:title>
  <dc:creator>Soorej Balan</dc:creator>
  <cp:lastModifiedBy>Soorej Balan</cp:lastModifiedBy>
  <cp:revision>2</cp:revision>
  <dcterms:created xsi:type="dcterms:W3CDTF">2022-06-29T06:03:52Z</dcterms:created>
  <dcterms:modified xsi:type="dcterms:W3CDTF">2022-07-01T15:02:00Z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_MarkAsFinal">
    <vt:bool>true</vt:bool>
  </property>
</Properties>
</file>